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82" r:id="rId2"/>
    <p:sldId id="283" r:id="rId3"/>
    <p:sldId id="257" r:id="rId4"/>
    <p:sldId id="258" r:id="rId5"/>
    <p:sldId id="259" r:id="rId6"/>
    <p:sldId id="260" r:id="rId7"/>
    <p:sldId id="261" r:id="rId8"/>
    <p:sldId id="262" r:id="rId9"/>
    <p:sldId id="263" r:id="rId10"/>
    <p:sldId id="264" r:id="rId11"/>
    <p:sldId id="267" r:id="rId12"/>
    <p:sldId id="297" r:id="rId13"/>
    <p:sldId id="269" r:id="rId14"/>
    <p:sldId id="270" r:id="rId15"/>
    <p:sldId id="271" r:id="rId16"/>
    <p:sldId id="273" r:id="rId17"/>
    <p:sldId id="274" r:id="rId18"/>
    <p:sldId id="272" r:id="rId19"/>
    <p:sldId id="275" r:id="rId20"/>
    <p:sldId id="276" r:id="rId21"/>
    <p:sldId id="277" r:id="rId22"/>
    <p:sldId id="278" r:id="rId23"/>
    <p:sldId id="279" r:id="rId24"/>
    <p:sldId id="280" r:id="rId25"/>
    <p:sldId id="284" r:id="rId26"/>
    <p:sldId id="285" r:id="rId27"/>
    <p:sldId id="286" r:id="rId28"/>
    <p:sldId id="287" r:id="rId29"/>
    <p:sldId id="288" r:id="rId30"/>
    <p:sldId id="289" r:id="rId31"/>
    <p:sldId id="290" r:id="rId32"/>
    <p:sldId id="291" r:id="rId33"/>
    <p:sldId id="292" r:id="rId34"/>
    <p:sldId id="294"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17F44FF-BDC0-4B5C-B2E4-E292C0B66FBE}" type="datetimeFigureOut">
              <a:rPr lang="en-US" smtClean="0"/>
              <a:pPr/>
              <a:t>2/21/2021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1C2D652-0A60-44D5-BDD6-E5191BFE6857}"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17F44FF-BDC0-4B5C-B2E4-E292C0B66FBE}"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2D652-0A60-44D5-BDD6-E5191BFE68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17F44FF-BDC0-4B5C-B2E4-E292C0B66FBE}"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2D652-0A60-44D5-BDD6-E5191BFE68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17F44FF-BDC0-4B5C-B2E4-E292C0B66FBE}"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2D652-0A60-44D5-BDD6-E5191BFE68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17F44FF-BDC0-4B5C-B2E4-E292C0B66FBE}"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2D652-0A60-44D5-BDD6-E5191BFE68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217F44FF-BDC0-4B5C-B2E4-E292C0B66FBE}" type="datetimeFigureOut">
              <a:rPr lang="en-US" smtClean="0"/>
              <a:pPr/>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2D652-0A60-44D5-BDD6-E5191BFE6857}"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217F44FF-BDC0-4B5C-B2E4-E292C0B66FBE}" type="datetimeFigureOut">
              <a:rPr lang="en-US" smtClean="0"/>
              <a:pPr/>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2D652-0A60-44D5-BDD6-E5191BFE68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217F44FF-BDC0-4B5C-B2E4-E292C0B66FBE}" type="datetimeFigureOut">
              <a:rPr lang="en-US" smtClean="0"/>
              <a:pPr/>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2D652-0A60-44D5-BDD6-E5191BFE68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F44FF-BDC0-4B5C-B2E4-E292C0B66FBE}" type="datetimeFigureOut">
              <a:rPr lang="en-US" smtClean="0"/>
              <a:pPr/>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2D652-0A60-44D5-BDD6-E5191BFE68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17F44FF-BDC0-4B5C-B2E4-E292C0B66FBE}" type="datetimeFigureOut">
              <a:rPr lang="en-US" smtClean="0"/>
              <a:pPr/>
              <a:t>2/21/2021</a:t>
            </a:fld>
            <a:endParaRPr lang="en-US"/>
          </a:p>
        </p:txBody>
      </p:sp>
      <p:sp>
        <p:nvSpPr>
          <p:cNvPr id="7" name="Slide Number Placeholder 6"/>
          <p:cNvSpPr>
            <a:spLocks noGrp="1"/>
          </p:cNvSpPr>
          <p:nvPr>
            <p:ph type="sldNum" sz="quarter" idx="12"/>
          </p:nvPr>
        </p:nvSpPr>
        <p:spPr/>
        <p:txBody>
          <a:bodyPr/>
          <a:lstStyle/>
          <a:p>
            <a:fld id="{61C2D652-0A60-44D5-BDD6-E5191BFE6857}"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17F44FF-BDC0-4B5C-B2E4-E292C0B66FBE}" type="datetimeFigureOut">
              <a:rPr lang="en-US" smtClean="0"/>
              <a:pPr/>
              <a:t>2/21/2021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1C2D652-0A60-44D5-BDD6-E5191BFE68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17F44FF-BDC0-4B5C-B2E4-E292C0B66FBE}" type="datetimeFigureOut">
              <a:rPr lang="en-US" smtClean="0"/>
              <a:pPr/>
              <a:t>2/21/2021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1C2D652-0A60-44D5-BDD6-E5191BFE68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57290" y="274638"/>
            <a:ext cx="5572164" cy="1143000"/>
          </a:xfrm>
        </p:spPr>
        <p:txBody>
          <a:bodyPr/>
          <a:lstStyle/>
          <a:p>
            <a:r>
              <a:rPr lang="ar-IQ" dirty="0" smtClean="0"/>
              <a:t> الازهار</a:t>
            </a:r>
            <a:r>
              <a:rPr lang="en-US" dirty="0" smtClean="0"/>
              <a:t>- </a:t>
            </a:r>
            <a:r>
              <a:rPr lang="ar-IQ" dirty="0" smtClean="0"/>
              <a:t>تصنيف نبات</a:t>
            </a:r>
            <a:endParaRPr lang="ar-IQ" dirty="0"/>
          </a:p>
        </p:txBody>
      </p:sp>
      <p:sp>
        <p:nvSpPr>
          <p:cNvPr id="3" name="عنصر نائب للمحتوى 2"/>
          <p:cNvSpPr>
            <a:spLocks noGrp="1"/>
          </p:cNvSpPr>
          <p:nvPr>
            <p:ph idx="1"/>
          </p:nvPr>
        </p:nvSpPr>
        <p:spPr>
          <a:xfrm>
            <a:off x="1547664" y="2852936"/>
            <a:ext cx="5929354" cy="2005683"/>
          </a:xfrm>
        </p:spPr>
        <p:txBody>
          <a:bodyPr>
            <a:normAutofit/>
          </a:bodyPr>
          <a:lstStyle/>
          <a:p>
            <a:pPr algn="r"/>
            <a:endParaRPr lang="ar-IQ"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endParaRPr>
          </a:p>
          <a:p>
            <a:pPr algn="r"/>
            <a:r>
              <a:rPr lang="ar-IQ"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د    قاسم جاسم</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 </a:t>
            </a:r>
            <a:r>
              <a:rPr lang="ar-IQ"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                 </a:t>
            </a:r>
            <a:endParaRPr lang="ar-IQ" dirty="0" smtClean="0"/>
          </a:p>
          <a:p>
            <a:pPr algn="r"/>
            <a:endParaRPr lang="ar-IQ" dirty="0" smtClean="0"/>
          </a:p>
          <a:p>
            <a:pPr algn="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6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5867400"/>
            <a:ext cx="2093843" cy="461665"/>
          </a:xfrm>
          <a:prstGeom prst="rect">
            <a:avLst/>
          </a:prstGeom>
        </p:spPr>
        <p:txBody>
          <a:bodyPr wrap="none">
            <a:spAutoFit/>
          </a:bodyPr>
          <a:lstStyle/>
          <a:p>
            <a:r>
              <a:rPr lang="en-US" sz="2400" b="1" dirty="0" err="1">
                <a:latin typeface="New time roman"/>
                <a:ea typeface="Arial"/>
                <a:cs typeface="Simplified Arabic"/>
              </a:rPr>
              <a:t>monoeclous</a:t>
            </a:r>
            <a:r>
              <a:rPr lang="en-US" sz="2400" b="1" dirty="0">
                <a:latin typeface="Simplified Arabic"/>
                <a:ea typeface="Arial"/>
              </a:rPr>
              <a:t> </a:t>
            </a:r>
            <a:endParaRPr lang="en-US" sz="2400" b="1" dirty="0"/>
          </a:p>
        </p:txBody>
      </p:sp>
      <p:sp>
        <p:nvSpPr>
          <p:cNvPr id="3" name="Rectangle 2"/>
          <p:cNvSpPr/>
          <p:nvPr/>
        </p:nvSpPr>
        <p:spPr>
          <a:xfrm>
            <a:off x="3934703" y="5869770"/>
            <a:ext cx="1976823" cy="523220"/>
          </a:xfrm>
          <a:prstGeom prst="rect">
            <a:avLst/>
          </a:prstGeom>
        </p:spPr>
        <p:txBody>
          <a:bodyPr wrap="none">
            <a:spAutoFit/>
          </a:bodyPr>
          <a:lstStyle/>
          <a:p>
            <a:r>
              <a:rPr lang="en-US" sz="2800" b="1" dirty="0" err="1">
                <a:latin typeface="New time roman"/>
                <a:ea typeface="Arial"/>
                <a:cs typeface="Simplified Arabic"/>
              </a:rPr>
              <a:t>dioeclous</a:t>
            </a:r>
            <a:r>
              <a:rPr lang="en-US" sz="2800" b="1" i="1" dirty="0">
                <a:latin typeface="Simplified Arabic"/>
                <a:ea typeface="Arial"/>
              </a:rPr>
              <a:t> </a:t>
            </a:r>
            <a:endParaRPr lang="en-US" sz="2800" b="1" dirty="0"/>
          </a:p>
        </p:txBody>
      </p:sp>
    </p:spTree>
    <p:extLst>
      <p:ext uri="{BB962C8B-B14F-4D97-AF65-F5344CB8AC3E}">
        <p14:creationId xmlns:p14="http://schemas.microsoft.com/office/powerpoint/2010/main" val="113610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927225"/>
            <a:ext cx="9363076"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59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38800" y="0"/>
            <a:ext cx="3505200" cy="6740307"/>
          </a:xfrm>
          <a:prstGeom prst="rect">
            <a:avLst/>
          </a:prstGeom>
        </p:spPr>
        <p:txBody>
          <a:bodyPr wrap="square">
            <a:spAutoFit/>
          </a:bodyPr>
          <a:lstStyle/>
          <a:p>
            <a:pPr algn="r" rtl="1"/>
            <a:r>
              <a:rPr lang="ar-SA" sz="2400" dirty="0">
                <a:solidFill>
                  <a:schemeClr val="bg1"/>
                </a:solidFill>
                <a:latin typeface="New time roman"/>
                <a:ea typeface="Arial"/>
                <a:cs typeface="Simplified Arabic"/>
              </a:rPr>
              <a:t>وهو الذي يتكون من اوراق تدعى الاوراق الكأسية (سبلات) </a:t>
            </a:r>
            <a:r>
              <a:rPr lang="en-US" sz="2400" dirty="0">
                <a:solidFill>
                  <a:schemeClr val="bg1"/>
                </a:solidFill>
                <a:latin typeface="New time roman"/>
                <a:ea typeface="Arial"/>
                <a:cs typeface="Simplified Arabic"/>
              </a:rPr>
              <a:t>sepals</a:t>
            </a:r>
            <a:r>
              <a:rPr lang="ar-SA" sz="2400" dirty="0">
                <a:solidFill>
                  <a:schemeClr val="bg1"/>
                </a:solidFill>
                <a:latin typeface="New time roman"/>
                <a:ea typeface="Arial"/>
                <a:cs typeface="Simplified Arabic"/>
              </a:rPr>
              <a:t> وهي تشبه الاوراق الصغيرة خضراء اللون وتحيط بالاجزاء الزهرية الاخرى في البرعم لتحميها من المؤثرات الخارجية والجفاف فضلا عن كونها تساهم في عملية صنع الغذاء او جذب الحشرات او انتشار البذور والثمار. وهي من الناحية التشريحية تشابه الاوراق الخضرية في النبات الذي يحتويها، ففي اغلب الاوراق الكأسية تمر ثلاثة حزم وعائية </a:t>
            </a:r>
            <a:r>
              <a:rPr lang="en-US" sz="2400" dirty="0">
                <a:solidFill>
                  <a:schemeClr val="bg1"/>
                </a:solidFill>
                <a:latin typeface="New time roman"/>
                <a:ea typeface="Arial"/>
                <a:cs typeface="Simplified Arabic"/>
              </a:rPr>
              <a:t>Vascular bundles</a:t>
            </a:r>
            <a:r>
              <a:rPr lang="ar-SA" sz="2400" dirty="0">
                <a:solidFill>
                  <a:schemeClr val="bg1"/>
                </a:solidFill>
                <a:latin typeface="New time roman"/>
                <a:ea typeface="Arial"/>
                <a:cs typeface="Simplified Arabic"/>
              </a:rPr>
              <a:t> ناقلة كما هو الحال في الاوراق الخضرية ولهذا السبب اعتبرت من الناحية المورفولوجية بمثابة قنابات تطورت في الاصل من اوراق عادية</a:t>
            </a:r>
            <a:endParaRPr lang="en-US" sz="2400" dirty="0">
              <a:solidFill>
                <a:schemeClr val="bg1"/>
              </a:solidFill>
            </a:endParaRPr>
          </a:p>
        </p:txBody>
      </p:sp>
    </p:spTree>
    <p:extLst>
      <p:ext uri="{BB962C8B-B14F-4D97-AF65-F5344CB8AC3E}">
        <p14:creationId xmlns:p14="http://schemas.microsoft.com/office/powerpoint/2010/main" val="4294441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47244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776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381000"/>
            <a:ext cx="2436886" cy="461665"/>
          </a:xfrm>
          <a:prstGeom prst="rect">
            <a:avLst/>
          </a:prstGeom>
        </p:spPr>
        <p:txBody>
          <a:bodyPr wrap="none">
            <a:spAutoFit/>
          </a:bodyPr>
          <a:lstStyle/>
          <a:p>
            <a:r>
              <a:rPr lang="en-US" sz="2400" b="1" dirty="0" err="1">
                <a:solidFill>
                  <a:schemeClr val="bg1"/>
                </a:solidFill>
                <a:latin typeface="New time roman"/>
                <a:ea typeface="Arial"/>
                <a:cs typeface="Simplified Arabic"/>
              </a:rPr>
              <a:t>gamosepalous</a:t>
            </a:r>
            <a:r>
              <a:rPr lang="en-US" sz="2400" b="1" dirty="0">
                <a:solidFill>
                  <a:schemeClr val="bg1"/>
                </a:solidFill>
                <a:latin typeface="Simplified Arabic"/>
                <a:ea typeface="Arial"/>
              </a:rPr>
              <a:t> </a:t>
            </a:r>
            <a:endParaRPr lang="en-US" sz="2400" b="1" dirty="0">
              <a:solidFill>
                <a:schemeClr val="bg1"/>
              </a:solidFill>
            </a:endParaRPr>
          </a:p>
        </p:txBody>
      </p:sp>
      <p:sp>
        <p:nvSpPr>
          <p:cNvPr id="3" name="Rectangle 2"/>
          <p:cNvSpPr/>
          <p:nvPr/>
        </p:nvSpPr>
        <p:spPr>
          <a:xfrm>
            <a:off x="6324600" y="5943600"/>
            <a:ext cx="2247731" cy="461665"/>
          </a:xfrm>
          <a:prstGeom prst="rect">
            <a:avLst/>
          </a:prstGeom>
        </p:spPr>
        <p:txBody>
          <a:bodyPr wrap="none">
            <a:spAutoFit/>
          </a:bodyPr>
          <a:lstStyle/>
          <a:p>
            <a:r>
              <a:rPr lang="en-US" sz="2400" b="1" dirty="0">
                <a:solidFill>
                  <a:schemeClr val="bg1"/>
                </a:solidFill>
                <a:latin typeface="New time roman"/>
                <a:ea typeface="Arial"/>
                <a:cs typeface="Simplified Arabic"/>
              </a:rPr>
              <a:t>polysepalous</a:t>
            </a:r>
            <a:r>
              <a:rPr lang="en-US" sz="2400" dirty="0">
                <a:solidFill>
                  <a:schemeClr val="bg1"/>
                </a:solidFill>
                <a:latin typeface="Simplified Arabic"/>
                <a:ea typeface="Arial"/>
              </a:rPr>
              <a:t> </a:t>
            </a:r>
            <a:endParaRPr lang="en-US" sz="2400" dirty="0">
              <a:solidFill>
                <a:schemeClr val="bg1"/>
              </a:solidFill>
            </a:endParaRPr>
          </a:p>
        </p:txBody>
      </p:sp>
    </p:spTree>
    <p:extLst>
      <p:ext uri="{BB962C8B-B14F-4D97-AF65-F5344CB8AC3E}">
        <p14:creationId xmlns:p14="http://schemas.microsoft.com/office/powerpoint/2010/main" val="7243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854" y="0"/>
            <a:ext cx="2247900" cy="355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2299854" cy="355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754" y="0"/>
            <a:ext cx="2296391" cy="355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2286000" cy="355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0"/>
          <p:cNvSpPr>
            <a:spLocks noChangeArrowheads="1"/>
          </p:cNvSpPr>
          <p:nvPr/>
        </p:nvSpPr>
        <p:spPr bwMode="auto">
          <a:xfrm>
            <a:off x="0" y="5257800"/>
            <a:ext cx="91093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في عدد من العوائل النباتية ياخذ الكأس شكل التويج وحجمه ولونه ولا يتميز عنه الا بالموقع ويصطلح على وحداته في هذه الحالة </a:t>
            </a:r>
            <a:r>
              <a:rPr kumimoji="0" lang="ar-SA" sz="20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تبلات</a:t>
            </a:r>
            <a:r>
              <a:rPr kumimoji="0" lang="ar-SA" sz="20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en-US" sz="2000" b="0" i="0" u="none" strike="noStrike" cap="none" normalizeH="0" baseline="0" dirty="0" err="1" smtClean="0">
                <a:ln>
                  <a:noFill/>
                </a:ln>
                <a:solidFill>
                  <a:schemeClr val="tx1"/>
                </a:solidFill>
                <a:effectLst/>
                <a:latin typeface="New time roman" charset="0"/>
                <a:ea typeface="Arial" pitchFamily="34" charset="0"/>
                <a:cs typeface="Simplified Arabic" pitchFamily="18" charset="-78"/>
              </a:rPr>
              <a:t>tepals</a:t>
            </a:r>
            <a:r>
              <a:rPr kumimoji="0" lang="ar-SA" sz="20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ويشمل وحدات من التويج ايضا ويعرف الغلاف الزهري المتكون بريكون </a:t>
            </a:r>
            <a:r>
              <a:rPr kumimoji="0" lang="en-US" sz="2000" b="0" i="0" u="none" strike="noStrike" cap="none" normalizeH="0" baseline="0" dirty="0" err="1" smtClean="0">
                <a:ln>
                  <a:noFill/>
                </a:ln>
                <a:solidFill>
                  <a:schemeClr val="tx1"/>
                </a:solidFill>
                <a:effectLst/>
                <a:latin typeface="New time roman" charset="0"/>
                <a:ea typeface="Arial" pitchFamily="34" charset="0"/>
                <a:cs typeface="Simplified Arabic" pitchFamily="18" charset="-78"/>
              </a:rPr>
              <a:t>perigone</a:t>
            </a:r>
            <a:r>
              <a:rPr kumimoji="0" lang="ar-SA" sz="20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كما في العائلة الزنبقية ومنها بصل الاكل. وفي بعض الانواع النباتية مثل اللاتيني ومنقار الطير يمتد من قاعدة الكأس تركيب كيسي الشكل يحتوي على غدد رحيق يعرف </a:t>
            </a:r>
            <a:r>
              <a:rPr kumimoji="0" lang="ar-SA" sz="20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بالمهماز </a:t>
            </a:r>
            <a:r>
              <a:rPr kumimoji="0" lang="en-US" sz="2000" b="1" i="0" u="none" strike="noStrike" cap="none" normalizeH="0" baseline="0" dirty="0" smtClean="0">
                <a:ln>
                  <a:noFill/>
                </a:ln>
                <a:solidFill>
                  <a:schemeClr val="tx1"/>
                </a:solidFill>
                <a:effectLst/>
                <a:latin typeface="New time roman" charset="0"/>
                <a:ea typeface="Arial" pitchFamily="34" charset="0"/>
                <a:cs typeface="Simplified Arabic" pitchFamily="18" charset="-78"/>
              </a:rPr>
              <a:t>spur</a:t>
            </a:r>
            <a:r>
              <a:rPr kumimoji="0" lang="ar-SA" sz="20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فيكون الكأس مهمزا.</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2"/>
          <p:cNvSpPr>
            <a:spLocks noChangeArrowheads="1"/>
          </p:cNvSpPr>
          <p:nvPr/>
        </p:nvSpPr>
        <p:spPr bwMode="auto">
          <a:xfrm>
            <a:off x="152400" y="708451"/>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يختزل الكأس في العديد من العوائل النباتية فيصبح</a:t>
            </a:r>
            <a:r>
              <a:rPr kumimoji="0" lang="en-US"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ar-SA" sz="16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غشائيا</a:t>
            </a:r>
            <a:r>
              <a:rPr kumimoji="0" lang="ar-SA"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صغيرا او جافا</a:t>
            </a:r>
            <a:r>
              <a:rPr kumimoji="0" lang="en-US"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en-US" sz="1600" b="1" i="0" u="none" strike="noStrike" cap="none" normalizeH="0" baseline="0" dirty="0" err="1" smtClean="0">
                <a:ln>
                  <a:noFill/>
                </a:ln>
                <a:solidFill>
                  <a:schemeClr val="tx1"/>
                </a:solidFill>
                <a:effectLst/>
                <a:latin typeface="New time roman" charset="0"/>
                <a:ea typeface="Arial" pitchFamily="34" charset="0"/>
                <a:cs typeface="Simplified Arabic" pitchFamily="18" charset="-78"/>
              </a:rPr>
              <a:t>scarious</a:t>
            </a:r>
            <a:r>
              <a:rPr kumimoji="0" lang="ar-SA"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كما في عرف الديك</a:t>
            </a:r>
            <a:r>
              <a:rPr kumimoji="0" lang="en-US"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en-US" sz="1600" b="0" i="1" u="none" strike="noStrike" cap="none" normalizeH="0" baseline="0" dirty="0" smtClean="0">
                <a:ln>
                  <a:noFill/>
                </a:ln>
                <a:solidFill>
                  <a:schemeClr val="tx1"/>
                </a:solidFill>
                <a:effectLst/>
                <a:latin typeface="New time roman" charset="0"/>
                <a:ea typeface="Arial" pitchFamily="34" charset="0"/>
                <a:cs typeface="Simplified Arabic" pitchFamily="18" charset="-78"/>
              </a:rPr>
              <a:t>Celosia</a:t>
            </a:r>
            <a:r>
              <a:rPr kumimoji="0" lang="en-US" sz="1600" b="0" i="0" u="none" strike="noStrike" cap="none" normalizeH="0" baseline="0" dirty="0" smtClean="0">
                <a:ln>
                  <a:noFill/>
                </a:ln>
                <a:solidFill>
                  <a:schemeClr val="tx1"/>
                </a:solidFill>
                <a:effectLst/>
                <a:latin typeface="New time roman" charset="0"/>
                <a:ea typeface="Arial" pitchFamily="34" charset="0"/>
                <a:cs typeface="Simplified Arabic" pitchFamily="18" charset="-78"/>
              </a:rPr>
              <a:t> sp.</a:t>
            </a:r>
            <a:r>
              <a:rPr kumimoji="0" lang="ar-SA"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وورد الدكمة</a:t>
            </a:r>
            <a:r>
              <a:rPr kumimoji="0" lang="en-US"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en-US" sz="1600" b="0" i="1" u="none" strike="noStrike" cap="none" normalizeH="0" baseline="0" dirty="0" err="1" smtClean="0">
                <a:ln>
                  <a:noFill/>
                </a:ln>
                <a:solidFill>
                  <a:schemeClr val="tx1"/>
                </a:solidFill>
                <a:effectLst/>
                <a:latin typeface="New time roman" charset="0"/>
                <a:ea typeface="Arial" pitchFamily="34" charset="0"/>
                <a:cs typeface="Simplified Arabic" pitchFamily="18" charset="-78"/>
              </a:rPr>
              <a:t>Gomphrena</a:t>
            </a:r>
            <a:r>
              <a:rPr kumimoji="0" lang="en-US" sz="1600" b="0" i="0" u="none" strike="noStrike" cap="none" normalizeH="0" baseline="0" dirty="0" smtClean="0">
                <a:ln>
                  <a:noFill/>
                </a:ln>
                <a:solidFill>
                  <a:schemeClr val="tx1"/>
                </a:solidFill>
                <a:effectLst/>
                <a:latin typeface="New time roman" charset="0"/>
                <a:ea typeface="Arial" pitchFamily="34" charset="0"/>
                <a:cs typeface="Simplified Arabic" pitchFamily="18" charset="-78"/>
              </a:rPr>
              <a:t> sp.</a:t>
            </a:r>
            <a:r>
              <a:rPr kumimoji="0" lang="ar-SA"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او مختزلا على شكل</a:t>
            </a:r>
            <a:r>
              <a:rPr kumimoji="0" lang="en-US"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ar-SA" sz="16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زغب</a:t>
            </a:r>
            <a:r>
              <a:rPr kumimoji="0" lang="en-US"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en-US" sz="1600" b="1" i="0" u="none" strike="noStrike" cap="none" normalizeH="0" baseline="0" dirty="0" err="1" smtClean="0">
                <a:ln>
                  <a:noFill/>
                </a:ln>
                <a:solidFill>
                  <a:schemeClr val="tx1"/>
                </a:solidFill>
                <a:effectLst/>
                <a:latin typeface="New time roman" charset="0"/>
                <a:ea typeface="Arial" pitchFamily="34" charset="0"/>
                <a:cs typeface="Simplified Arabic" pitchFamily="18" charset="-78"/>
              </a:rPr>
              <a:t>pappus</a:t>
            </a:r>
            <a:r>
              <a:rPr kumimoji="0" lang="ar-SA" sz="16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كما في زهيرات العائلة المركبة</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 y="3558823"/>
            <a:ext cx="9130144" cy="1631216"/>
          </a:xfrm>
          <a:prstGeom prst="rect">
            <a:avLst/>
          </a:prstGeom>
        </p:spPr>
        <p:txBody>
          <a:bodyPr wrap="square">
            <a:spAutoFit/>
          </a:bodyPr>
          <a:lstStyle/>
          <a:p>
            <a:pPr marR="0" algn="just" rtl="1">
              <a:spcBef>
                <a:spcPts val="0"/>
              </a:spcBef>
            </a:pPr>
            <a:r>
              <a:rPr lang="ar-SA" sz="2000" dirty="0">
                <a:latin typeface="New time roman"/>
                <a:ea typeface="Arial"/>
                <a:cs typeface="Simplified Arabic"/>
              </a:rPr>
              <a:t>الاصل في الكأس اخضر اللون غير انه في انواع كثيرة من النباتات يتلون بالوان جذابة فيبدو شبيها بالتويج عدا كونه يختلف عن الاخير في الشكل والحجم، اذ يكون اصغر حجما. الكأس </a:t>
            </a:r>
            <a:r>
              <a:rPr lang="ar-SA" sz="2000" b="1" dirty="0">
                <a:latin typeface="New time roman"/>
                <a:ea typeface="Arial"/>
                <a:cs typeface="Simplified Arabic"/>
              </a:rPr>
              <a:t>احمر</a:t>
            </a:r>
            <a:r>
              <a:rPr lang="ar-SA" sz="2000" dirty="0">
                <a:latin typeface="New time roman"/>
                <a:ea typeface="Arial"/>
                <a:cs typeface="Simplified Arabic"/>
              </a:rPr>
              <a:t> اللون يكون في الرمان </a:t>
            </a:r>
            <a:r>
              <a:rPr lang="en-US" sz="2000" i="1" dirty="0" err="1">
                <a:latin typeface="New time roman"/>
                <a:ea typeface="Arial"/>
                <a:cs typeface="Simplified Arabic"/>
              </a:rPr>
              <a:t>Punica</a:t>
            </a:r>
            <a:r>
              <a:rPr lang="en-US" sz="2000" dirty="0">
                <a:latin typeface="New time roman"/>
                <a:ea typeface="Arial"/>
                <a:cs typeface="Simplified Arabic"/>
              </a:rPr>
              <a:t> sp.</a:t>
            </a:r>
            <a:r>
              <a:rPr lang="ar-SA" sz="2000" dirty="0">
                <a:latin typeface="New time roman"/>
                <a:ea typeface="Arial"/>
                <a:cs typeface="Simplified Arabic"/>
              </a:rPr>
              <a:t> وورد المرجان </a:t>
            </a:r>
            <a:r>
              <a:rPr lang="en-US" sz="2000" i="1" dirty="0">
                <a:latin typeface="New time roman"/>
                <a:ea typeface="Arial"/>
                <a:cs typeface="Simplified Arabic"/>
              </a:rPr>
              <a:t>Salvia</a:t>
            </a:r>
            <a:r>
              <a:rPr lang="en-US" sz="2000" dirty="0">
                <a:latin typeface="New time roman"/>
                <a:ea typeface="Arial"/>
                <a:cs typeface="Simplified Arabic"/>
              </a:rPr>
              <a:t> sp.</a:t>
            </a:r>
            <a:r>
              <a:rPr lang="en-US" sz="2000" dirty="0">
                <a:latin typeface="Simplified Arabic"/>
                <a:ea typeface="Arial"/>
                <a:cs typeface="Arial"/>
              </a:rPr>
              <a:t> </a:t>
            </a:r>
            <a:r>
              <a:rPr lang="ar-SA" sz="2000" b="1" dirty="0">
                <a:latin typeface="Simplified Arabic"/>
                <a:ea typeface="Arial"/>
              </a:rPr>
              <a:t>وبنفسجي</a:t>
            </a:r>
            <a:r>
              <a:rPr lang="ar-SA" sz="2000" dirty="0">
                <a:latin typeface="Simplified Arabic"/>
                <a:ea typeface="Arial"/>
              </a:rPr>
              <a:t> في منقار الطير </a:t>
            </a:r>
            <a:r>
              <a:rPr lang="en-US" sz="2000" i="1" dirty="0">
                <a:latin typeface="New time roman"/>
                <a:ea typeface="Arial"/>
                <a:cs typeface="Simplified Arabic"/>
              </a:rPr>
              <a:t>Delphinium</a:t>
            </a:r>
            <a:r>
              <a:rPr lang="en-US" sz="2000" dirty="0">
                <a:latin typeface="New time roman"/>
                <a:ea typeface="Arial"/>
                <a:cs typeface="Simplified Arabic"/>
              </a:rPr>
              <a:t> sp.</a:t>
            </a:r>
            <a:r>
              <a:rPr lang="en-US" sz="2000" dirty="0">
                <a:latin typeface="Simplified Arabic"/>
                <a:ea typeface="Arial"/>
                <a:cs typeface="Arial"/>
              </a:rPr>
              <a:t> </a:t>
            </a:r>
            <a:r>
              <a:rPr lang="ar-SA" sz="2000" b="1" dirty="0">
                <a:latin typeface="Simplified Arabic"/>
                <a:ea typeface="Arial"/>
              </a:rPr>
              <a:t>وقرمزي</a:t>
            </a:r>
            <a:r>
              <a:rPr lang="ar-SA" sz="2000" dirty="0">
                <a:latin typeface="Simplified Arabic"/>
                <a:ea typeface="Arial"/>
              </a:rPr>
              <a:t> في لالاعباس</a:t>
            </a:r>
            <a:r>
              <a:rPr lang="ar-SA" sz="2000" b="1" dirty="0">
                <a:latin typeface="Simplified Arabic"/>
                <a:ea typeface="Arial"/>
              </a:rPr>
              <a:t> واصفر</a:t>
            </a:r>
            <a:r>
              <a:rPr lang="ar-SA" sz="2000" dirty="0">
                <a:latin typeface="Simplified Arabic"/>
                <a:ea typeface="Arial"/>
              </a:rPr>
              <a:t> في اللاتيني </a:t>
            </a:r>
            <a:r>
              <a:rPr lang="en-US" sz="2000" i="1" dirty="0" err="1">
                <a:latin typeface="New time roman"/>
                <a:ea typeface="Arial"/>
                <a:cs typeface="Simplified Arabic"/>
              </a:rPr>
              <a:t>Tropaeolum</a:t>
            </a:r>
            <a:r>
              <a:rPr lang="en-US" sz="2000" i="1" dirty="0">
                <a:latin typeface="Simplified Arabic"/>
                <a:ea typeface="Arial"/>
                <a:cs typeface="Arial"/>
              </a:rPr>
              <a:t> </a:t>
            </a:r>
            <a:r>
              <a:rPr lang="ar-SA" sz="2000" dirty="0">
                <a:latin typeface="New time roman"/>
                <a:ea typeface="Arial"/>
                <a:cs typeface="Simplified Arabic"/>
              </a:rPr>
              <a:t>وطير الجنة </a:t>
            </a:r>
            <a:r>
              <a:rPr lang="en-US" sz="2000" i="1" dirty="0" err="1">
                <a:latin typeface="New time roman"/>
                <a:ea typeface="Arial"/>
                <a:cs typeface="Simplified Arabic"/>
              </a:rPr>
              <a:t>Strelitzia</a:t>
            </a:r>
            <a:r>
              <a:rPr lang="en-US" sz="2000" i="1" dirty="0">
                <a:latin typeface="New time roman"/>
                <a:ea typeface="Arial"/>
                <a:cs typeface="Simplified Arabic"/>
              </a:rPr>
              <a:t> </a:t>
            </a:r>
            <a:r>
              <a:rPr lang="en-US" sz="2000" i="1" dirty="0" err="1">
                <a:latin typeface="New time roman"/>
                <a:ea typeface="Arial"/>
                <a:cs typeface="Simplified Arabic"/>
              </a:rPr>
              <a:t>reginae</a:t>
            </a:r>
            <a:r>
              <a:rPr lang="en-US" sz="2000" i="1" dirty="0">
                <a:latin typeface="Simplified Arabic"/>
                <a:ea typeface="Arial"/>
                <a:cs typeface="Arial"/>
              </a:rPr>
              <a:t> </a:t>
            </a:r>
            <a:r>
              <a:rPr lang="ar-SA" sz="2000" dirty="0">
                <a:latin typeface="New time roman"/>
                <a:ea typeface="Arial"/>
                <a:cs typeface="Simplified Arabic"/>
              </a:rPr>
              <a:t>وشقائق النعمان </a:t>
            </a:r>
            <a:r>
              <a:rPr lang="en-US" sz="2000" i="1" dirty="0">
                <a:latin typeface="New time roman"/>
                <a:ea typeface="Arial"/>
                <a:cs typeface="Simplified Arabic"/>
              </a:rPr>
              <a:t>Ranunculus</a:t>
            </a:r>
            <a:r>
              <a:rPr lang="en-US" sz="2000" i="1" dirty="0">
                <a:latin typeface="Simplified Arabic"/>
                <a:ea typeface="Arial"/>
                <a:cs typeface="Arial"/>
              </a:rPr>
              <a:t> </a:t>
            </a:r>
            <a:r>
              <a:rPr lang="ar-SA" sz="2000" dirty="0">
                <a:latin typeface="New time roman"/>
                <a:ea typeface="Arial"/>
                <a:cs typeface="Simplified Arabic"/>
              </a:rPr>
              <a:t>ويرافق هذا التلون احيانا ضمور في الاوراق التويجية او فقدانها كليا كما في العائلة الجهنمية. </a:t>
            </a:r>
            <a:endParaRPr lang="en-US" sz="2000" dirty="0">
              <a:effectLst/>
              <a:latin typeface="Arial"/>
              <a:ea typeface="Arial"/>
              <a:cs typeface="Arial"/>
            </a:endParaRPr>
          </a:p>
        </p:txBody>
      </p:sp>
    </p:spTree>
    <p:extLst>
      <p:ext uri="{BB962C8B-B14F-4D97-AF65-F5344CB8AC3E}">
        <p14:creationId xmlns:p14="http://schemas.microsoft.com/office/powerpoint/2010/main" val="863587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43400" y="-52328"/>
            <a:ext cx="4953000" cy="6986528"/>
          </a:xfrm>
          <a:prstGeom prst="rect">
            <a:avLst/>
          </a:prstGeom>
        </p:spPr>
        <p:txBody>
          <a:bodyPr wrap="square">
            <a:spAutoFit/>
          </a:bodyPr>
          <a:lstStyle/>
          <a:p>
            <a:pPr marL="342900" marR="0" lvl="0" indent="-342900" algn="just" rtl="1">
              <a:spcBef>
                <a:spcPts val="0"/>
              </a:spcBef>
              <a:buFont typeface="Symbol"/>
              <a:buChar char=""/>
            </a:pPr>
            <a:r>
              <a:rPr lang="ar-SA" sz="2800" b="1" dirty="0">
                <a:solidFill>
                  <a:schemeClr val="bg1"/>
                </a:solidFill>
                <a:latin typeface="New time roman"/>
                <a:ea typeface="Arial"/>
                <a:cs typeface="Simplified Arabic"/>
              </a:rPr>
              <a:t>التويج </a:t>
            </a:r>
            <a:r>
              <a:rPr lang="en-US" sz="2800" b="1" dirty="0">
                <a:solidFill>
                  <a:schemeClr val="bg1"/>
                </a:solidFill>
                <a:latin typeface="New time roman"/>
                <a:ea typeface="Arial"/>
                <a:cs typeface="Simplified Arabic"/>
              </a:rPr>
              <a:t>  Corolla </a:t>
            </a:r>
            <a:r>
              <a:rPr lang="en-US" sz="2800" b="1" dirty="0">
                <a:solidFill>
                  <a:schemeClr val="bg1"/>
                </a:solidFill>
                <a:latin typeface="Simplified Arabic"/>
                <a:ea typeface="Arial"/>
                <a:cs typeface="Arial"/>
              </a:rPr>
              <a:t> </a:t>
            </a:r>
            <a:endParaRPr lang="en-US" sz="2800" b="1" dirty="0">
              <a:solidFill>
                <a:schemeClr val="bg1"/>
              </a:solidFill>
              <a:latin typeface="Arial"/>
              <a:ea typeface="Arial"/>
              <a:cs typeface="Arial"/>
            </a:endParaRPr>
          </a:p>
          <a:p>
            <a:pPr marL="457200" marR="0" algn="just" rtl="1">
              <a:spcBef>
                <a:spcPts val="0"/>
              </a:spcBef>
            </a:pPr>
            <a:r>
              <a:rPr lang="ar-SA" sz="2800" b="1" dirty="0">
                <a:solidFill>
                  <a:schemeClr val="bg1"/>
                </a:solidFill>
                <a:latin typeface="New time roman"/>
                <a:ea typeface="Arial"/>
                <a:cs typeface="Simplified Arabic"/>
              </a:rPr>
              <a:t>        وهو الحلقة الثانية من الحلقات الزهرية ويأتي بعد الكأس مباشرة، يتكون التويج من مجموع الاوراق التويجية (البتلات) </a:t>
            </a:r>
            <a:r>
              <a:rPr lang="en-US" sz="2800" b="1" dirty="0">
                <a:solidFill>
                  <a:schemeClr val="bg1"/>
                </a:solidFill>
                <a:latin typeface="New time roman"/>
                <a:ea typeface="Arial"/>
                <a:cs typeface="Simplified Arabic"/>
              </a:rPr>
              <a:t>petals</a:t>
            </a:r>
            <a:r>
              <a:rPr lang="ar-SA" sz="2800" b="1" dirty="0">
                <a:solidFill>
                  <a:schemeClr val="bg1"/>
                </a:solidFill>
                <a:latin typeface="New time roman"/>
                <a:ea typeface="Arial"/>
                <a:cs typeface="Simplified Arabic"/>
              </a:rPr>
              <a:t> وهو مع الكأس يؤلفان الغلاف الزهري </a:t>
            </a:r>
            <a:r>
              <a:rPr lang="en-US" sz="2800" b="1" dirty="0" err="1">
                <a:solidFill>
                  <a:schemeClr val="bg1"/>
                </a:solidFill>
                <a:latin typeface="New time roman"/>
                <a:ea typeface="Arial"/>
                <a:cs typeface="Simplified Arabic"/>
              </a:rPr>
              <a:t>perianth</a:t>
            </a:r>
            <a:r>
              <a:rPr lang="en-US" sz="2800" b="1" dirty="0">
                <a:solidFill>
                  <a:schemeClr val="bg1"/>
                </a:solidFill>
                <a:latin typeface="New time roman"/>
                <a:ea typeface="Arial"/>
                <a:cs typeface="Simplified Arabic"/>
              </a:rPr>
              <a:t> (floral envelop)</a:t>
            </a:r>
            <a:r>
              <a:rPr lang="ar-SA" sz="2800" b="1" dirty="0">
                <a:solidFill>
                  <a:schemeClr val="bg1"/>
                </a:solidFill>
                <a:latin typeface="New time roman"/>
                <a:ea typeface="Arial"/>
                <a:cs typeface="Simplified Arabic"/>
              </a:rPr>
              <a:t> تحتوي الزهرة عادة على العدد نفسه من الاوراق الكأسية والتويجية. الا ان هناك حالات يكون فيها عدد الاوراق الكأسية اقل من التويجية كما في العائلة الخشخاشية </a:t>
            </a:r>
            <a:r>
              <a:rPr lang="en-US" sz="2800" b="1" dirty="0" err="1">
                <a:solidFill>
                  <a:schemeClr val="bg1"/>
                </a:solidFill>
                <a:latin typeface="New time roman"/>
                <a:ea typeface="Arial"/>
                <a:cs typeface="Simplified Arabic"/>
              </a:rPr>
              <a:t>Papaveraceae</a:t>
            </a:r>
            <a:r>
              <a:rPr lang="ar-SA" sz="2800" b="1" dirty="0">
                <a:solidFill>
                  <a:schemeClr val="bg1"/>
                </a:solidFill>
                <a:latin typeface="New time roman"/>
                <a:ea typeface="Arial"/>
                <a:cs typeface="Simplified Arabic"/>
              </a:rPr>
              <a:t> وعائلة البربين </a:t>
            </a:r>
            <a:r>
              <a:rPr lang="en-US" sz="2800" b="1" dirty="0" err="1">
                <a:solidFill>
                  <a:schemeClr val="bg1"/>
                </a:solidFill>
                <a:latin typeface="New time roman"/>
                <a:ea typeface="Arial"/>
                <a:cs typeface="Simplified Arabic"/>
              </a:rPr>
              <a:t>Portulacaceae</a:t>
            </a:r>
            <a:r>
              <a:rPr lang="ar-SA" sz="2800" b="1" dirty="0">
                <a:solidFill>
                  <a:schemeClr val="bg1"/>
                </a:solidFill>
                <a:latin typeface="New time roman"/>
                <a:ea typeface="Arial"/>
                <a:cs typeface="Simplified Arabic"/>
              </a:rPr>
              <a:t> حيث تحتوي ازهارهما على ورقتين كأسيتين مقابل 4-6 اوراق تويجية.</a:t>
            </a:r>
            <a:endParaRPr lang="en-US" sz="2800" b="1" dirty="0">
              <a:solidFill>
                <a:schemeClr val="bg1"/>
              </a:solidFill>
              <a:effectLst/>
              <a:latin typeface="Arial"/>
              <a:ea typeface="Arial"/>
              <a:cs typeface="Arial"/>
            </a:endParaRPr>
          </a:p>
        </p:txBody>
      </p:sp>
    </p:spTree>
    <p:extLst>
      <p:ext uri="{BB962C8B-B14F-4D97-AF65-F5344CB8AC3E}">
        <p14:creationId xmlns:p14="http://schemas.microsoft.com/office/powerpoint/2010/main" val="31689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8400" y="0"/>
            <a:ext cx="2895599" cy="6986528"/>
          </a:xfrm>
          <a:prstGeom prst="rect">
            <a:avLst/>
          </a:prstGeom>
        </p:spPr>
        <p:txBody>
          <a:bodyPr wrap="square">
            <a:spAutoFit/>
          </a:bodyPr>
          <a:lstStyle/>
          <a:p>
            <a:pPr marR="0" algn="just" rtl="1">
              <a:spcBef>
                <a:spcPts val="0"/>
              </a:spcBef>
            </a:pPr>
            <a:r>
              <a:rPr lang="ar-SA" sz="2800" b="1" dirty="0">
                <a:solidFill>
                  <a:schemeClr val="bg1"/>
                </a:solidFill>
                <a:latin typeface="New time roman"/>
                <a:ea typeface="Arial"/>
                <a:cs typeface="Simplified Arabic"/>
              </a:rPr>
              <a:t>تعد الاوراق التويجية من الناحيتين المورفولوجية والتشريحية اقرب الى الاسدية العقيمة منها الى الاوراق الخضرية، ويستند هذا الرأي الى وجود حزمة وعائية واحدة في معظم الاوراق التويجية وهذه احدى خصائص الاسدية مع هذا يضن في بعض العوائل البدائية تمثل اوراقا محورة فتشابه بذلك طبيعة الاوراق الكاسية.</a:t>
            </a:r>
            <a:endParaRPr lang="en-US" sz="2800" b="1" dirty="0">
              <a:solidFill>
                <a:schemeClr val="bg1"/>
              </a:solidFill>
              <a:effectLst/>
              <a:latin typeface="Arial"/>
              <a:ea typeface="Arial"/>
              <a:cs typeface="Arial"/>
            </a:endParaRPr>
          </a:p>
        </p:txBody>
      </p:sp>
      <p:sp>
        <p:nvSpPr>
          <p:cNvPr id="3" name="Rectangle 2"/>
          <p:cNvSpPr/>
          <p:nvPr/>
        </p:nvSpPr>
        <p:spPr>
          <a:xfrm>
            <a:off x="34636" y="5226784"/>
            <a:ext cx="4572000" cy="1631216"/>
          </a:xfrm>
          <a:prstGeom prst="rect">
            <a:avLst/>
          </a:prstGeom>
        </p:spPr>
        <p:txBody>
          <a:bodyPr>
            <a:spAutoFit/>
          </a:bodyPr>
          <a:lstStyle/>
          <a:p>
            <a:pPr algn="r" rtl="1"/>
            <a:r>
              <a:rPr lang="ar-SA" sz="2000" b="1" dirty="0">
                <a:solidFill>
                  <a:schemeClr val="bg1"/>
                </a:solidFill>
                <a:latin typeface="New time roman"/>
                <a:ea typeface="Arial"/>
                <a:cs typeface="Simplified Arabic"/>
              </a:rPr>
              <a:t>الاوراق التويجية رقيقة القوام واكبر حجما من الاوراق الكاسية وتتلون بكل الالوان عدا اللون </a:t>
            </a:r>
            <a:r>
              <a:rPr lang="ar-SA" sz="2000" b="1" dirty="0">
                <a:solidFill>
                  <a:srgbClr val="00B050"/>
                </a:solidFill>
                <a:latin typeface="New time roman"/>
                <a:ea typeface="Arial"/>
                <a:cs typeface="Simplified Arabic"/>
              </a:rPr>
              <a:t>الاخضر</a:t>
            </a:r>
            <a:r>
              <a:rPr lang="ar-SA" sz="2000" b="1" dirty="0">
                <a:solidFill>
                  <a:schemeClr val="bg1"/>
                </a:solidFill>
                <a:latin typeface="New time roman"/>
                <a:ea typeface="Arial"/>
                <a:cs typeface="Simplified Arabic"/>
              </a:rPr>
              <a:t> وان اكثر الوانها شيوعا هي الاصفر، الابيض، الازرق والاحمر كالوان اساسية وتتضمن اضافة الى ذلك الوانا ممزوجة او متداخلة معها،</a:t>
            </a:r>
            <a:endParaRPr lang="en-US" sz="2000" b="1" dirty="0">
              <a:solidFill>
                <a:schemeClr val="bg1"/>
              </a:solidFill>
            </a:endParaRPr>
          </a:p>
        </p:txBody>
      </p:sp>
    </p:spTree>
    <p:extLst>
      <p:ext uri="{BB962C8B-B14F-4D97-AF65-F5344CB8AC3E}">
        <p14:creationId xmlns:p14="http://schemas.microsoft.com/office/powerpoint/2010/main" val="215854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91200" y="-76200"/>
            <a:ext cx="3352800" cy="7109639"/>
          </a:xfrm>
          <a:prstGeom prst="rect">
            <a:avLst/>
          </a:prstGeom>
        </p:spPr>
        <p:txBody>
          <a:bodyPr wrap="square">
            <a:spAutoFit/>
          </a:bodyPr>
          <a:lstStyle/>
          <a:p>
            <a:pPr algn="r" rtl="1"/>
            <a:r>
              <a:rPr lang="ar-SA" sz="2400" b="1" dirty="0">
                <a:solidFill>
                  <a:schemeClr val="bg1"/>
                </a:solidFill>
                <a:latin typeface="New time roman"/>
                <a:ea typeface="Arial"/>
                <a:cs typeface="Simplified Arabic"/>
              </a:rPr>
              <a:t>يعود لون الورقة التويجية لاسيما الاحمر والازرق والبنفسجي وهي الوان تجتذب الطيور بصورة خاصة الى صبغات الانثوسيانين الذائبة في العصير الخلوي ومن طبيعة هذه الصبغات انها تتأثر بحامضية </a:t>
            </a:r>
            <a:r>
              <a:rPr lang="en-US" sz="2400" b="1" dirty="0">
                <a:solidFill>
                  <a:schemeClr val="bg1"/>
                </a:solidFill>
                <a:latin typeface="New time roman"/>
                <a:ea typeface="Arial"/>
                <a:cs typeface="Simplified Arabic"/>
              </a:rPr>
              <a:t>pH</a:t>
            </a:r>
            <a:r>
              <a:rPr lang="ar-SA" sz="2400" b="1" dirty="0">
                <a:solidFill>
                  <a:schemeClr val="bg1"/>
                </a:solidFill>
                <a:latin typeface="New time roman"/>
                <a:ea typeface="Arial"/>
                <a:cs typeface="Simplified Arabic"/>
              </a:rPr>
              <a:t>  المحلول كما يحدث في ورقة نبات الحنة </a:t>
            </a:r>
            <a:r>
              <a:rPr lang="en-US" sz="2400" b="1" i="1" dirty="0" err="1">
                <a:solidFill>
                  <a:schemeClr val="bg1"/>
                </a:solidFill>
                <a:latin typeface="New time roman"/>
                <a:ea typeface="Arial"/>
                <a:cs typeface="Simplified Arabic"/>
              </a:rPr>
              <a:t>Myosotis</a:t>
            </a:r>
            <a:r>
              <a:rPr lang="en-US" sz="2400" b="1" dirty="0">
                <a:solidFill>
                  <a:schemeClr val="bg1"/>
                </a:solidFill>
                <a:latin typeface="New time roman"/>
                <a:ea typeface="Arial"/>
                <a:cs typeface="Simplified Arabic"/>
              </a:rPr>
              <a:t> sp.</a:t>
            </a:r>
            <a:r>
              <a:rPr lang="ar-SA" sz="2400" b="1" dirty="0">
                <a:solidFill>
                  <a:schemeClr val="bg1"/>
                </a:solidFill>
                <a:latin typeface="New time roman"/>
                <a:ea typeface="Arial"/>
                <a:cs typeface="Simplified Arabic"/>
              </a:rPr>
              <a:t> اذ يتغير لون البتلة من الوردي الغامق في الزهرة الفتية الى الازرق الغامق في الزهرة الناضجة بتغير </a:t>
            </a:r>
            <a:r>
              <a:rPr lang="en-US" sz="2400" b="1" dirty="0">
                <a:solidFill>
                  <a:schemeClr val="bg1"/>
                </a:solidFill>
                <a:latin typeface="New time roman"/>
                <a:ea typeface="Arial"/>
                <a:cs typeface="Simplified Arabic"/>
              </a:rPr>
              <a:t>pH</a:t>
            </a:r>
            <a:r>
              <a:rPr lang="ar-SA" sz="2400" b="1" dirty="0">
                <a:solidFill>
                  <a:schemeClr val="bg1"/>
                </a:solidFill>
                <a:latin typeface="New time roman"/>
                <a:ea typeface="Arial"/>
                <a:cs typeface="Simplified Arabic"/>
              </a:rPr>
              <a:t> مع عمر الزهرة. اما الازهار الصفر والبرتقالية اللون فيعزى الى وجود صبغات كاروتينية في البلاستيدات الملونة </a:t>
            </a:r>
            <a:r>
              <a:rPr lang="en-US" sz="2400" b="1" dirty="0" err="1">
                <a:solidFill>
                  <a:schemeClr val="bg1"/>
                </a:solidFill>
                <a:latin typeface="New time roman"/>
                <a:ea typeface="Arial"/>
                <a:cs typeface="Simplified Arabic"/>
              </a:rPr>
              <a:t>Chromoplasts</a:t>
            </a:r>
            <a:r>
              <a:rPr lang="ar-SA" sz="2400" b="1" dirty="0">
                <a:solidFill>
                  <a:schemeClr val="bg1"/>
                </a:solidFill>
                <a:latin typeface="New time roman"/>
                <a:ea typeface="Arial"/>
                <a:cs typeface="Simplified Arabic"/>
              </a:rPr>
              <a:t> كما يعود لون بعض الازهار الى وجود كلتا الصبغتين معا</a:t>
            </a:r>
            <a:endParaRPr lang="en-US" sz="2400" b="1" dirty="0">
              <a:solidFill>
                <a:schemeClr val="bg1"/>
              </a:solidFill>
            </a:endParaRPr>
          </a:p>
        </p:txBody>
      </p:sp>
    </p:spTree>
    <p:extLst>
      <p:ext uri="{BB962C8B-B14F-4D97-AF65-F5344CB8AC3E}">
        <p14:creationId xmlns:p14="http://schemas.microsoft.com/office/powerpoint/2010/main" val="88451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5" y="0"/>
            <a:ext cx="454342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0575" cy="438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267200"/>
            <a:ext cx="9296400" cy="2677656"/>
          </a:xfrm>
          <a:prstGeom prst="rect">
            <a:avLst/>
          </a:prstGeom>
        </p:spPr>
        <p:txBody>
          <a:bodyPr wrap="square">
            <a:spAutoFit/>
          </a:bodyPr>
          <a:lstStyle/>
          <a:p>
            <a:pPr algn="r" rtl="1"/>
            <a:r>
              <a:rPr lang="ar-SA" sz="2800" dirty="0">
                <a:latin typeface="New time roman"/>
                <a:ea typeface="Arial"/>
                <a:cs typeface="Simplified Arabic"/>
              </a:rPr>
              <a:t>يصطلح على التويج بانه متعدد الاوراق التويجية </a:t>
            </a:r>
            <a:r>
              <a:rPr lang="en-US" sz="2800" b="1" dirty="0">
                <a:latin typeface="New time roman"/>
                <a:ea typeface="Arial"/>
                <a:cs typeface="Simplified Arabic"/>
              </a:rPr>
              <a:t>polypetalous</a:t>
            </a:r>
            <a:r>
              <a:rPr lang="ar-SA" sz="2800" dirty="0">
                <a:latin typeface="New time roman"/>
                <a:ea typeface="Arial"/>
                <a:cs typeface="Simplified Arabic"/>
              </a:rPr>
              <a:t> ان كانت الوحدات التي يتكون منها طليقة أي غير ملتحمة بعضها ببعض كما في ورد المنثور </a:t>
            </a:r>
            <a:r>
              <a:rPr lang="en-US" sz="2800" i="1" dirty="0" err="1">
                <a:latin typeface="New time roman"/>
                <a:ea typeface="Arial"/>
                <a:cs typeface="Simplified Arabic"/>
              </a:rPr>
              <a:t>Matthiola</a:t>
            </a:r>
            <a:r>
              <a:rPr lang="en-US" sz="2800" i="1" dirty="0">
                <a:latin typeface="Simplified Arabic"/>
                <a:ea typeface="Arial"/>
              </a:rPr>
              <a:t> </a:t>
            </a:r>
            <a:r>
              <a:rPr lang="ar-SA" sz="2800" dirty="0">
                <a:latin typeface="New time roman"/>
                <a:ea typeface="Arial"/>
                <a:cs typeface="Simplified Arabic"/>
              </a:rPr>
              <a:t>والفجل </a:t>
            </a:r>
            <a:r>
              <a:rPr lang="en-US" sz="2800" i="1" dirty="0" err="1">
                <a:latin typeface="New time roman"/>
                <a:ea typeface="Arial"/>
                <a:cs typeface="Simplified Arabic"/>
              </a:rPr>
              <a:t>Raphanus</a:t>
            </a:r>
            <a:r>
              <a:rPr lang="en-US" sz="2800" i="1" dirty="0">
                <a:latin typeface="Simplified Arabic"/>
                <a:ea typeface="Arial"/>
              </a:rPr>
              <a:t> </a:t>
            </a:r>
            <a:r>
              <a:rPr lang="ar-SA" sz="2800" dirty="0">
                <a:latin typeface="New time roman"/>
                <a:ea typeface="Arial"/>
                <a:cs typeface="Simplified Arabic"/>
              </a:rPr>
              <a:t>واللهانة والقرنابيط </a:t>
            </a:r>
            <a:r>
              <a:rPr lang="en-US" sz="2800" i="1" dirty="0">
                <a:latin typeface="New time roman"/>
                <a:ea typeface="Arial"/>
                <a:cs typeface="Simplified Arabic"/>
              </a:rPr>
              <a:t>Brassica</a:t>
            </a:r>
            <a:r>
              <a:rPr lang="en-US" sz="2800" dirty="0">
                <a:latin typeface="New time roman"/>
                <a:ea typeface="Arial"/>
                <a:cs typeface="Simplified Arabic"/>
              </a:rPr>
              <a:t> sp.</a:t>
            </a:r>
            <a:r>
              <a:rPr lang="ar-SA" sz="2800" dirty="0">
                <a:latin typeface="New time roman"/>
                <a:ea typeface="Arial"/>
                <a:cs typeface="Simplified Arabic"/>
              </a:rPr>
              <a:t> ويسمى </a:t>
            </a:r>
            <a:r>
              <a:rPr lang="ar-SA" sz="2800" b="1" dirty="0">
                <a:latin typeface="New time roman"/>
                <a:ea typeface="Arial"/>
                <a:cs typeface="Simplified Arabic"/>
              </a:rPr>
              <a:t>تويج ملتحم </a:t>
            </a:r>
            <a:r>
              <a:rPr lang="en-US" sz="2800" dirty="0" err="1">
                <a:latin typeface="New time roman"/>
                <a:ea typeface="Arial"/>
                <a:cs typeface="Simplified Arabic"/>
              </a:rPr>
              <a:t>gamepetalous</a:t>
            </a:r>
            <a:r>
              <a:rPr lang="en-US" sz="2800" dirty="0">
                <a:latin typeface="New time roman"/>
                <a:ea typeface="Arial"/>
                <a:cs typeface="Simplified Arabic"/>
              </a:rPr>
              <a:t> (</a:t>
            </a:r>
            <a:r>
              <a:rPr lang="en-US" sz="2800" dirty="0" err="1">
                <a:latin typeface="New time roman"/>
                <a:ea typeface="Arial"/>
                <a:cs typeface="Simplified Arabic"/>
              </a:rPr>
              <a:t>sympetalous</a:t>
            </a:r>
            <a:r>
              <a:rPr lang="en-US" sz="2800" dirty="0">
                <a:latin typeface="New time roman"/>
                <a:ea typeface="Arial"/>
                <a:cs typeface="Simplified Arabic"/>
              </a:rPr>
              <a:t>)</a:t>
            </a:r>
            <a:r>
              <a:rPr lang="en-US" sz="2800" dirty="0">
                <a:latin typeface="Simplified Arabic"/>
                <a:ea typeface="Arial"/>
              </a:rPr>
              <a:t> </a:t>
            </a:r>
            <a:r>
              <a:rPr lang="ar-SA" sz="2800" dirty="0">
                <a:latin typeface="Simplified Arabic"/>
                <a:ea typeface="Arial"/>
              </a:rPr>
              <a:t> عندما تكون الاوراق التويجية ملتحمة مع بعضها البعض كليا او جزئيا كما في ورد البوري </a:t>
            </a:r>
            <a:r>
              <a:rPr lang="en-US" sz="2800" i="1" dirty="0">
                <a:latin typeface="New time roman"/>
                <a:ea typeface="Arial"/>
                <a:cs typeface="Simplified Arabic"/>
              </a:rPr>
              <a:t>Petunia</a:t>
            </a:r>
            <a:r>
              <a:rPr lang="en-US" sz="2800" dirty="0">
                <a:latin typeface="New time roman"/>
                <a:ea typeface="Arial"/>
                <a:cs typeface="Simplified Arabic"/>
              </a:rPr>
              <a:t> </a:t>
            </a:r>
            <a:r>
              <a:rPr lang="en-US" sz="2800" dirty="0" err="1">
                <a:latin typeface="New time roman"/>
                <a:ea typeface="Arial"/>
                <a:cs typeface="Simplified Arabic"/>
              </a:rPr>
              <a:t>sp</a:t>
            </a:r>
            <a:endParaRPr lang="en-US" sz="2800" dirty="0"/>
          </a:p>
        </p:txBody>
      </p:sp>
    </p:spTree>
    <p:extLst>
      <p:ext uri="{BB962C8B-B14F-4D97-AF65-F5344CB8AC3E}">
        <p14:creationId xmlns:p14="http://schemas.microsoft.com/office/powerpoint/2010/main" val="175199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76485" y="0"/>
            <a:ext cx="4267515" cy="707886"/>
          </a:xfrm>
          <a:prstGeom prst="rect">
            <a:avLst/>
          </a:prstGeom>
        </p:spPr>
        <p:txBody>
          <a:bodyPr wrap="none">
            <a:spAutoFit/>
          </a:bodyPr>
          <a:lstStyle/>
          <a:p>
            <a:pPr algn="r" rtl="1"/>
            <a:r>
              <a:rPr lang="ar-SA" sz="4000" b="1" dirty="0">
                <a:solidFill>
                  <a:schemeClr val="bg1"/>
                </a:solidFill>
                <a:ea typeface="Arial"/>
                <a:cs typeface="+mj-cs"/>
              </a:rPr>
              <a:t>الزهرة </a:t>
            </a:r>
            <a:r>
              <a:rPr lang="en-US" sz="4000" b="1" dirty="0">
                <a:solidFill>
                  <a:schemeClr val="bg1"/>
                </a:solidFill>
                <a:latin typeface="New time roman"/>
                <a:ea typeface="Arial"/>
                <a:cs typeface="+mj-cs"/>
              </a:rPr>
              <a:t>The flower</a:t>
            </a:r>
            <a:r>
              <a:rPr lang="ar-SA" sz="4000" b="1" dirty="0">
                <a:solidFill>
                  <a:schemeClr val="bg1"/>
                </a:solidFill>
                <a:latin typeface="New time roman"/>
                <a:ea typeface="Arial"/>
                <a:cs typeface="+mj-cs"/>
              </a:rPr>
              <a:t>: </a:t>
            </a:r>
            <a:endParaRPr lang="en-US" sz="4000" dirty="0">
              <a:solidFill>
                <a:schemeClr val="bg1"/>
              </a:solidFill>
              <a:cs typeface="+mj-cs"/>
            </a:endParaRPr>
          </a:p>
        </p:txBody>
      </p:sp>
      <p:sp>
        <p:nvSpPr>
          <p:cNvPr id="6" name="Rectangle 5"/>
          <p:cNvSpPr/>
          <p:nvPr/>
        </p:nvSpPr>
        <p:spPr>
          <a:xfrm>
            <a:off x="6324599" y="707886"/>
            <a:ext cx="2791691" cy="6124754"/>
          </a:xfrm>
          <a:prstGeom prst="rect">
            <a:avLst/>
          </a:prstGeom>
        </p:spPr>
        <p:txBody>
          <a:bodyPr wrap="square">
            <a:spAutoFit/>
          </a:bodyPr>
          <a:lstStyle/>
          <a:p>
            <a:pPr algn="r" rtl="1"/>
            <a:r>
              <a:rPr lang="ar-SA" sz="2800" b="1" dirty="0" smtClean="0">
                <a:solidFill>
                  <a:schemeClr val="bg1"/>
                </a:solidFill>
                <a:effectLst/>
                <a:latin typeface="New time roman"/>
                <a:ea typeface="Arial"/>
                <a:cs typeface="Simplified Arabic"/>
              </a:rPr>
              <a:t>الزهرة هي غصن تحورت اوراقه للقيام بوظيفة التكاثر. يتميز هذا الغصن (الزهري) بعدم استطالة سلامياته فتبقى الاجزاء الزهرية (الاوراق) محتشدة على عقد لا تفصل بينها مسافات واضحة ويتوقف عن النمو القمي بعد تكوين الاجزاء الزهرية, خلافا لما هو عليه في الغصن الخضري</a:t>
            </a:r>
            <a:endParaRPr lang="en-US" sz="2800" b="1" dirty="0">
              <a:solidFill>
                <a:schemeClr val="bg1"/>
              </a:solidFill>
            </a:endParaRPr>
          </a:p>
        </p:txBody>
      </p:sp>
    </p:spTree>
    <p:extLst>
      <p:ext uri="{BB962C8B-B14F-4D97-AF65-F5344CB8AC3E}">
        <p14:creationId xmlns:p14="http://schemas.microsoft.com/office/powerpoint/2010/main" val="287476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0"/>
            <a:ext cx="4495799" cy="528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648200" cy="528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 y="5288340"/>
            <a:ext cx="9130144" cy="1569660"/>
          </a:xfrm>
          <a:prstGeom prst="rect">
            <a:avLst/>
          </a:prstGeom>
        </p:spPr>
        <p:txBody>
          <a:bodyPr wrap="square">
            <a:spAutoFit/>
          </a:bodyPr>
          <a:lstStyle/>
          <a:p>
            <a:pPr marR="0" algn="just" rtl="1">
              <a:spcBef>
                <a:spcPts val="0"/>
              </a:spcBef>
            </a:pPr>
            <a:r>
              <a:rPr lang="ar-SA" sz="2400" dirty="0">
                <a:latin typeface="New time roman"/>
                <a:ea typeface="Arial"/>
                <a:cs typeface="Simplified Arabic"/>
              </a:rPr>
              <a:t>تتميز الورقة التويجية الى طرف </a:t>
            </a:r>
            <a:r>
              <a:rPr lang="en-US" sz="2400" b="1" dirty="0">
                <a:latin typeface="New time roman"/>
                <a:ea typeface="Arial"/>
                <a:cs typeface="Simplified Arabic"/>
              </a:rPr>
              <a:t>limb</a:t>
            </a:r>
            <a:r>
              <a:rPr lang="ar-SA" sz="2400" dirty="0">
                <a:latin typeface="New time roman"/>
                <a:ea typeface="Arial"/>
                <a:cs typeface="Simplified Arabic"/>
              </a:rPr>
              <a:t> وهو الجزء العريض المنبسط منها والى مخلب </a:t>
            </a:r>
            <a:r>
              <a:rPr lang="en-US" sz="2400" b="1" dirty="0">
                <a:latin typeface="New time roman"/>
                <a:ea typeface="Arial"/>
                <a:cs typeface="Simplified Arabic"/>
              </a:rPr>
              <a:t>claw</a:t>
            </a:r>
            <a:r>
              <a:rPr lang="ar-SA" sz="2400" dirty="0">
                <a:latin typeface="New time roman"/>
                <a:ea typeface="Arial"/>
                <a:cs typeface="Simplified Arabic"/>
              </a:rPr>
              <a:t> وهو الجزء الرفيع القاعدي. وهذان الجزءان يمثلان الى حد ما نصل الورقة (الخضرية) وعنقها (السويق). اما التويج الملتحم فيتميز عادة الى قسم سفلي وهو الانبوب التويجي </a:t>
            </a:r>
            <a:r>
              <a:rPr lang="en-US" sz="2400" dirty="0">
                <a:latin typeface="New time roman"/>
                <a:ea typeface="Arial"/>
                <a:cs typeface="Simplified Arabic"/>
              </a:rPr>
              <a:t>corolla tube</a:t>
            </a:r>
            <a:r>
              <a:rPr lang="ar-SA" sz="2400" dirty="0">
                <a:latin typeface="New time roman"/>
                <a:ea typeface="Arial"/>
                <a:cs typeface="Simplified Arabic"/>
              </a:rPr>
              <a:t> وطرف علوي </a:t>
            </a:r>
            <a:r>
              <a:rPr lang="en-US" sz="2400" dirty="0">
                <a:latin typeface="New time roman"/>
                <a:ea typeface="Arial"/>
                <a:cs typeface="Simplified Arabic"/>
              </a:rPr>
              <a:t>corolla lobes</a:t>
            </a:r>
            <a:r>
              <a:rPr lang="ar-SA" sz="2400" dirty="0">
                <a:latin typeface="New time roman"/>
                <a:ea typeface="Arial"/>
                <a:cs typeface="Simplified Arabic"/>
              </a:rPr>
              <a:t> مسنن او مفصص تبعا الى شكل الاوراق التويجية.</a:t>
            </a:r>
            <a:endParaRPr lang="en-US" sz="2400" dirty="0">
              <a:effectLst/>
              <a:latin typeface="Arial"/>
              <a:ea typeface="Arial"/>
              <a:cs typeface="Arial"/>
            </a:endParaRPr>
          </a:p>
        </p:txBody>
      </p:sp>
    </p:spTree>
    <p:extLst>
      <p:ext uri="{BB962C8B-B14F-4D97-AF65-F5344CB8AC3E}">
        <p14:creationId xmlns:p14="http://schemas.microsoft.com/office/powerpoint/2010/main" val="2838126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86450" cy="678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86450" y="685800"/>
            <a:ext cx="3257550" cy="2862322"/>
          </a:xfrm>
          <a:prstGeom prst="rect">
            <a:avLst/>
          </a:prstGeom>
        </p:spPr>
        <p:txBody>
          <a:bodyPr wrap="square">
            <a:spAutoFit/>
          </a:bodyPr>
          <a:lstStyle/>
          <a:p>
            <a:pPr algn="r" rtl="1"/>
            <a:r>
              <a:rPr lang="ar-SA" sz="2000" dirty="0">
                <a:latin typeface="New time roman"/>
                <a:ea typeface="Arial"/>
                <a:cs typeface="Simplified Arabic"/>
              </a:rPr>
              <a:t>يقصد به دراسة ترتيب حوافي اجزاء الغلاف الزهري بالنسبة الى بعضها البعض في البرعم الزهري، ويمكن التعرف على ذلك اما بعمل مقطع عرضي في البرعم او بانتزاع الاوراق الزهرية الواحدة بعد الاخرى ابتداء من الورقة الطليقة الحافتين (الخارجية) بحيث لا تنتزع حافة واحدة منها من تحت اخرى.</a:t>
            </a:r>
            <a:endParaRPr lang="en-US" sz="2000" dirty="0"/>
          </a:p>
        </p:txBody>
      </p:sp>
      <p:sp>
        <p:nvSpPr>
          <p:cNvPr id="3" name="Rectangle 2"/>
          <p:cNvSpPr/>
          <p:nvPr/>
        </p:nvSpPr>
        <p:spPr>
          <a:xfrm>
            <a:off x="5715000" y="30130"/>
            <a:ext cx="3429000" cy="674031"/>
          </a:xfrm>
          <a:prstGeom prst="rect">
            <a:avLst/>
          </a:prstGeom>
        </p:spPr>
        <p:txBody>
          <a:bodyPr wrap="square">
            <a:spAutoFit/>
          </a:bodyPr>
          <a:lstStyle/>
          <a:p>
            <a:pPr marL="342900" marR="0" lvl="0" indent="-342900" algn="just" rtl="1">
              <a:lnSpc>
                <a:spcPct val="105000"/>
              </a:lnSpc>
              <a:spcBef>
                <a:spcPts val="0"/>
              </a:spcBef>
              <a:spcAft>
                <a:spcPts val="1000"/>
              </a:spcAft>
              <a:buFont typeface="Symbol"/>
              <a:buChar char=""/>
            </a:pPr>
            <a:r>
              <a:rPr lang="ar-SA" b="1" dirty="0">
                <a:latin typeface="New time roman"/>
                <a:ea typeface="Arial"/>
                <a:cs typeface="Simplified Arabic"/>
              </a:rPr>
              <a:t>الالتفاف (التربيع) الزهري </a:t>
            </a:r>
            <a:r>
              <a:rPr lang="en-US" b="1" dirty="0">
                <a:latin typeface="New time roman"/>
                <a:ea typeface="Arial"/>
                <a:cs typeface="Simplified Arabic"/>
              </a:rPr>
              <a:t>:Aestivation (</a:t>
            </a:r>
            <a:r>
              <a:rPr lang="en-US" b="1" dirty="0" err="1">
                <a:latin typeface="New time roman"/>
                <a:ea typeface="Arial"/>
                <a:cs typeface="Simplified Arabic"/>
              </a:rPr>
              <a:t>prefloration</a:t>
            </a:r>
            <a:r>
              <a:rPr lang="en-US" b="1" dirty="0">
                <a:latin typeface="New time roman"/>
                <a:ea typeface="Arial"/>
                <a:cs typeface="Simplified Arabic"/>
              </a:rPr>
              <a:t>)</a:t>
            </a:r>
            <a:r>
              <a:rPr lang="en-US" b="1" dirty="0">
                <a:latin typeface="Simplified Arabic"/>
                <a:ea typeface="Arial"/>
                <a:cs typeface="Arial"/>
              </a:rPr>
              <a:t> </a:t>
            </a:r>
            <a:endParaRPr lang="en-US" sz="1200" dirty="0">
              <a:effectLst/>
              <a:latin typeface="Arial"/>
              <a:ea typeface="Arial"/>
              <a:cs typeface="Arial"/>
            </a:endParaRPr>
          </a:p>
        </p:txBody>
      </p:sp>
      <p:sp>
        <p:nvSpPr>
          <p:cNvPr id="4" name="Rectangle 3"/>
          <p:cNvSpPr/>
          <p:nvPr/>
        </p:nvSpPr>
        <p:spPr>
          <a:xfrm>
            <a:off x="5886450" y="3962400"/>
            <a:ext cx="3257550" cy="2862322"/>
          </a:xfrm>
          <a:prstGeom prst="rect">
            <a:avLst/>
          </a:prstGeom>
        </p:spPr>
        <p:txBody>
          <a:bodyPr wrap="square">
            <a:spAutoFit/>
          </a:bodyPr>
          <a:lstStyle/>
          <a:p>
            <a:pPr algn="r" rtl="1"/>
            <a:r>
              <a:rPr lang="ar-SA" sz="2000" b="1" dirty="0">
                <a:latin typeface="New time roman"/>
                <a:ea typeface="Arial"/>
                <a:cs typeface="Simplified Arabic"/>
              </a:rPr>
              <a:t>المصراعي </a:t>
            </a:r>
            <a:r>
              <a:rPr lang="en-US" sz="2000" b="1" dirty="0" err="1">
                <a:latin typeface="New time roman"/>
                <a:ea typeface="Arial"/>
                <a:cs typeface="Simplified Arabic"/>
              </a:rPr>
              <a:t>valvate</a:t>
            </a:r>
            <a:r>
              <a:rPr lang="ar-SA" sz="2000" b="1" dirty="0">
                <a:latin typeface="New time roman"/>
                <a:ea typeface="Arial"/>
                <a:cs typeface="Simplified Arabic"/>
              </a:rPr>
              <a:t>: وفيه تترتب اوراق الغلاف الزهري (السبلات او البتلات)بحيث يتلامس حافاتها دون ان تغطي احداها جزء من الاخرى كما في ازهار ورد القهوة </a:t>
            </a:r>
            <a:r>
              <a:rPr lang="en-US" sz="2000" b="1" i="1" dirty="0">
                <a:latin typeface="New time roman"/>
                <a:ea typeface="Arial"/>
                <a:cs typeface="Simplified Arabic"/>
              </a:rPr>
              <a:t>Lagerstroemia </a:t>
            </a:r>
            <a:r>
              <a:rPr lang="en-US" sz="2000" b="1" i="1" dirty="0" err="1">
                <a:latin typeface="New time roman"/>
                <a:ea typeface="Arial"/>
                <a:cs typeface="Simplified Arabic"/>
              </a:rPr>
              <a:t>indica</a:t>
            </a:r>
            <a:r>
              <a:rPr lang="en-US" sz="2000" b="1" i="1" dirty="0">
                <a:latin typeface="Simplified Arabic"/>
                <a:ea typeface="Arial"/>
              </a:rPr>
              <a:t> </a:t>
            </a:r>
            <a:r>
              <a:rPr lang="ar-SA" sz="2000" b="1" dirty="0">
                <a:latin typeface="New time roman"/>
                <a:ea typeface="Arial"/>
                <a:cs typeface="Simplified Arabic"/>
              </a:rPr>
              <a:t>وهو من نباتات الزينة المزروعة في شوارع بغداد وحدائقها والدفلة بلادي </a:t>
            </a:r>
            <a:r>
              <a:rPr lang="en-US" sz="2000" b="1" i="1" dirty="0" err="1">
                <a:latin typeface="New time roman"/>
                <a:ea typeface="Arial"/>
                <a:cs typeface="Simplified Arabic"/>
              </a:rPr>
              <a:t>Asciepias</a:t>
            </a:r>
            <a:r>
              <a:rPr lang="en-US" sz="2000" b="1" dirty="0">
                <a:latin typeface="New time roman"/>
                <a:ea typeface="Arial"/>
                <a:cs typeface="Simplified Arabic"/>
              </a:rPr>
              <a:t> </a:t>
            </a:r>
            <a:r>
              <a:rPr lang="en-US" sz="2000" b="1" dirty="0" err="1">
                <a:latin typeface="New time roman"/>
                <a:ea typeface="Arial"/>
                <a:cs typeface="Simplified Arabic"/>
              </a:rPr>
              <a:t>sp</a:t>
            </a:r>
            <a:endParaRPr lang="en-US" sz="2000" b="1" dirty="0"/>
          </a:p>
        </p:txBody>
      </p:sp>
    </p:spTree>
    <p:extLst>
      <p:ext uri="{BB962C8B-B14F-4D97-AF65-F5344CB8AC3E}">
        <p14:creationId xmlns:p14="http://schemas.microsoft.com/office/powerpoint/2010/main" val="2450655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0886"/>
            <a:ext cx="5791200" cy="6976269"/>
          </a:xfrm>
          <a:prstGeom prst="rect">
            <a:avLst/>
          </a:prstGeom>
        </p:spPr>
        <p:txBody>
          <a:bodyPr wrap="square">
            <a:spAutoFit/>
          </a:bodyPr>
          <a:lstStyle/>
          <a:p>
            <a:pPr algn="just" rtl="1">
              <a:spcAft>
                <a:spcPts val="1000"/>
              </a:spcAft>
            </a:pPr>
            <a:r>
              <a:rPr lang="en-US" b="1" dirty="0">
                <a:latin typeface="New time roman"/>
                <a:ea typeface="Arial"/>
                <a:cs typeface="Simplified Arabic"/>
              </a:rPr>
              <a:t>b</a:t>
            </a:r>
            <a:r>
              <a:rPr lang="ar-SA" b="1" dirty="0">
                <a:latin typeface="New time roman"/>
                <a:ea typeface="Arial"/>
                <a:cs typeface="Simplified Arabic"/>
              </a:rPr>
              <a:t>المتراكب </a:t>
            </a:r>
            <a:r>
              <a:rPr lang="en-US" b="1" dirty="0">
                <a:latin typeface="New time roman"/>
                <a:ea typeface="Arial"/>
                <a:cs typeface="Simplified Arabic"/>
              </a:rPr>
              <a:t>imbricate</a:t>
            </a:r>
            <a:r>
              <a:rPr lang="ar-SA" b="1" dirty="0">
                <a:latin typeface="New time roman"/>
                <a:ea typeface="Arial"/>
                <a:cs typeface="Simplified Arabic"/>
              </a:rPr>
              <a:t>: وفيه تغطي حافات الاوراق الزهرية بعضها بعضا. ويأخذ التربيع المتراكب اشكالا متعددة منها</a:t>
            </a:r>
            <a:endParaRPr lang="en-US" sz="1200" b="1" dirty="0">
              <a:latin typeface="Arial"/>
              <a:ea typeface="Arial"/>
              <a:cs typeface="Arial"/>
            </a:endParaRPr>
          </a:p>
          <a:p>
            <a:pPr marL="525780" marR="0" algn="just" rtl="1">
              <a:spcBef>
                <a:spcPts val="0"/>
              </a:spcBef>
              <a:spcAft>
                <a:spcPts val="1000"/>
              </a:spcAft>
            </a:pPr>
            <a:r>
              <a:rPr lang="ar-SA" b="1" dirty="0">
                <a:latin typeface="New time roman"/>
                <a:ea typeface="Arial"/>
                <a:cs typeface="Simplified Arabic"/>
              </a:rPr>
              <a:t>1.تراكب ملتف </a:t>
            </a:r>
            <a:r>
              <a:rPr lang="en-US" b="1" dirty="0">
                <a:latin typeface="New time roman"/>
                <a:ea typeface="Arial"/>
                <a:cs typeface="Simplified Arabic"/>
              </a:rPr>
              <a:t>convolute (</a:t>
            </a:r>
            <a:r>
              <a:rPr lang="en-US" b="1" dirty="0" err="1">
                <a:latin typeface="New time roman"/>
                <a:ea typeface="Arial"/>
                <a:cs typeface="Simplified Arabic"/>
              </a:rPr>
              <a:t>contoried</a:t>
            </a:r>
            <a:r>
              <a:rPr lang="en-US" b="1" dirty="0">
                <a:latin typeface="New time roman"/>
                <a:ea typeface="Arial"/>
                <a:cs typeface="Simplified Arabic"/>
              </a:rPr>
              <a:t>)</a:t>
            </a:r>
            <a:r>
              <a:rPr lang="ar-SA" b="1" dirty="0">
                <a:latin typeface="New time roman"/>
                <a:ea typeface="Arial"/>
                <a:cs typeface="Simplified Arabic"/>
              </a:rPr>
              <a:t>: وفيه كل ورقة كأسية او تويجية تغطي حافة الورقة التي تجاورها من جهة وهي بدورها تغطى بحافة الورقة التي تجاورها من الطرف الاخر أي ان كل واحدة منها تعطي حافة من التي تليها، ويأتي هذا الالتفاف على شكلين، فهو اما باتجاه عقرب الساعة كما في عين البزون او بعكس اتجاه عقرب الساعة كما في العائلة الخبازية ومنها القطن والخباز وفي عوائل اخرى نبات الدفلة </a:t>
            </a:r>
            <a:r>
              <a:rPr lang="en-US" b="1" i="1" dirty="0" err="1">
                <a:latin typeface="New time roman"/>
                <a:ea typeface="Arial"/>
                <a:cs typeface="Simplified Arabic"/>
              </a:rPr>
              <a:t>Nerium</a:t>
            </a:r>
            <a:r>
              <a:rPr lang="en-US" b="1" dirty="0">
                <a:latin typeface="New time roman"/>
                <a:ea typeface="Arial"/>
                <a:cs typeface="Simplified Arabic"/>
              </a:rPr>
              <a:t> sp.</a:t>
            </a:r>
            <a:r>
              <a:rPr lang="ar-SA" b="1" dirty="0">
                <a:latin typeface="New time roman"/>
                <a:ea typeface="Arial"/>
                <a:cs typeface="Simplified Arabic"/>
              </a:rPr>
              <a:t> والحميض </a:t>
            </a:r>
            <a:r>
              <a:rPr lang="en-US" b="1" i="1" dirty="0">
                <a:latin typeface="New time roman"/>
                <a:ea typeface="Arial"/>
                <a:cs typeface="Simplified Arabic"/>
              </a:rPr>
              <a:t>Oxalis </a:t>
            </a:r>
            <a:r>
              <a:rPr lang="en-US" b="1" dirty="0">
                <a:latin typeface="New time roman"/>
                <a:ea typeface="Arial"/>
                <a:cs typeface="Simplified Arabic"/>
              </a:rPr>
              <a:t>sp.</a:t>
            </a:r>
            <a:r>
              <a:rPr lang="ar-SA" b="1" dirty="0">
                <a:latin typeface="New time roman"/>
                <a:ea typeface="Arial"/>
                <a:cs typeface="Simplified Arabic"/>
              </a:rPr>
              <a:t>.</a:t>
            </a:r>
            <a:endParaRPr lang="en-US" sz="1200" b="1" dirty="0">
              <a:latin typeface="Arial"/>
              <a:ea typeface="Arial"/>
              <a:cs typeface="Arial"/>
            </a:endParaRPr>
          </a:p>
          <a:p>
            <a:pPr marL="525780" marR="0" algn="just" rtl="1">
              <a:spcBef>
                <a:spcPts val="0"/>
              </a:spcBef>
              <a:spcAft>
                <a:spcPts val="1000"/>
              </a:spcAft>
            </a:pPr>
            <a:r>
              <a:rPr lang="ar-SA" b="1" dirty="0">
                <a:latin typeface="New time roman"/>
                <a:ea typeface="Arial"/>
                <a:cs typeface="Simplified Arabic"/>
              </a:rPr>
              <a:t>2.تراكب تنازلي </a:t>
            </a:r>
            <a:r>
              <a:rPr lang="en-US" b="1" dirty="0">
                <a:latin typeface="New time roman"/>
                <a:ea typeface="Arial"/>
                <a:cs typeface="Simplified Arabic"/>
              </a:rPr>
              <a:t>descending</a:t>
            </a:r>
            <a:r>
              <a:rPr lang="ar-SA" b="1" dirty="0">
                <a:latin typeface="New time roman"/>
                <a:ea typeface="Arial"/>
                <a:cs typeface="Simplified Arabic"/>
              </a:rPr>
              <a:t>: وفيه يبدأ التراكب من الاعلى بحيث تقع الورقة الكأسية او التويجية العليااي الظهرية (الجهة المعاكسة للقنابة) في الخارج حيث تكون طليقة الحافتين في حين تقع الورقة السفلى (البطنية) وهي جهة القنابة في الداخل مغطاة من الطرفين كما في اللبلاب </a:t>
            </a:r>
            <a:r>
              <a:rPr lang="en-US" b="1" i="1" dirty="0" err="1">
                <a:latin typeface="New time roman"/>
                <a:ea typeface="Arial"/>
                <a:cs typeface="Simplified Arabic"/>
              </a:rPr>
              <a:t>Dolichos</a:t>
            </a:r>
            <a:r>
              <a:rPr lang="en-US" b="1" dirty="0">
                <a:latin typeface="New time roman"/>
                <a:ea typeface="Arial"/>
                <a:cs typeface="Simplified Arabic"/>
              </a:rPr>
              <a:t> sp.</a:t>
            </a:r>
            <a:r>
              <a:rPr lang="ar-SA" b="1" dirty="0">
                <a:latin typeface="New time roman"/>
                <a:ea typeface="Arial"/>
                <a:cs typeface="Simplified Arabic"/>
              </a:rPr>
              <a:t> والباقلاء.</a:t>
            </a:r>
            <a:endParaRPr lang="en-US" sz="1200" b="1" dirty="0">
              <a:latin typeface="Arial"/>
              <a:ea typeface="Arial"/>
              <a:cs typeface="Arial"/>
            </a:endParaRPr>
          </a:p>
          <a:p>
            <a:pPr marL="525780" marR="0" algn="just" rtl="1">
              <a:spcBef>
                <a:spcPts val="0"/>
              </a:spcBef>
              <a:spcAft>
                <a:spcPts val="1000"/>
              </a:spcAft>
            </a:pPr>
            <a:r>
              <a:rPr lang="ar-SA" b="1" dirty="0">
                <a:latin typeface="New time roman"/>
                <a:ea typeface="Arial"/>
                <a:cs typeface="Simplified Arabic"/>
              </a:rPr>
              <a:t>3.تركيب تصاعدي </a:t>
            </a:r>
            <a:r>
              <a:rPr lang="en-US" b="1" dirty="0">
                <a:latin typeface="New time roman"/>
                <a:ea typeface="Arial"/>
                <a:cs typeface="Simplified Arabic"/>
              </a:rPr>
              <a:t>ascending</a:t>
            </a:r>
            <a:r>
              <a:rPr lang="ar-SA" b="1" dirty="0">
                <a:latin typeface="New time roman"/>
                <a:ea typeface="Arial"/>
                <a:cs typeface="Simplified Arabic"/>
              </a:rPr>
              <a:t>: في هذه الحالة تقع الورقة السفلى (البطنية) في الخارج (طليقة الحافتين) بينما تقع الورقة العليا (الظهرية) في الداخل وهي عكس الحالة السابقة ويمكن ملاحظتها في نبات خف الجمل </a:t>
            </a:r>
            <a:r>
              <a:rPr lang="en-US" b="1" i="1" dirty="0" err="1">
                <a:latin typeface="New time roman"/>
                <a:ea typeface="Arial"/>
                <a:cs typeface="Simplified Arabic"/>
              </a:rPr>
              <a:t>Bauhnia</a:t>
            </a:r>
            <a:r>
              <a:rPr lang="en-US" b="1" dirty="0">
                <a:latin typeface="New time roman"/>
                <a:ea typeface="Arial"/>
                <a:cs typeface="Simplified Arabic"/>
              </a:rPr>
              <a:t> sp.</a:t>
            </a:r>
            <a:r>
              <a:rPr lang="ar-SA" b="1" dirty="0">
                <a:latin typeface="New time roman"/>
                <a:ea typeface="Arial"/>
                <a:cs typeface="Simplified Arabic"/>
              </a:rPr>
              <a:t> وشوك الشام (كاسيا) </a:t>
            </a:r>
            <a:r>
              <a:rPr lang="en-US" b="1" i="1" dirty="0">
                <a:latin typeface="New time roman"/>
                <a:ea typeface="Arial"/>
                <a:cs typeface="Simplified Arabic"/>
              </a:rPr>
              <a:t>Cassia</a:t>
            </a:r>
            <a:r>
              <a:rPr lang="en-US" b="1" dirty="0">
                <a:latin typeface="New time roman"/>
                <a:ea typeface="Arial"/>
                <a:cs typeface="Simplified Arabic"/>
              </a:rPr>
              <a:t> sp.</a:t>
            </a:r>
            <a:r>
              <a:rPr lang="ar-SA" b="1" dirty="0">
                <a:latin typeface="New time roman"/>
                <a:ea typeface="Arial"/>
                <a:cs typeface="Simplified Arabic"/>
              </a:rPr>
              <a:t>.</a:t>
            </a:r>
            <a:endParaRPr lang="en-US" sz="1200" b="1" dirty="0">
              <a:latin typeface="Arial"/>
              <a:ea typeface="Arial"/>
              <a:cs typeface="Arial"/>
            </a:endParaRPr>
          </a:p>
          <a:p>
            <a:pPr algn="r" rtl="1"/>
            <a:r>
              <a:rPr lang="ar-SA" b="1" dirty="0">
                <a:latin typeface="New time roman"/>
                <a:ea typeface="Arial"/>
                <a:cs typeface="Simplified Arabic"/>
              </a:rPr>
              <a:t>4.تراكب (رباعي) </a:t>
            </a:r>
            <a:r>
              <a:rPr lang="en-US" b="1" dirty="0" err="1">
                <a:latin typeface="New time roman"/>
                <a:ea typeface="Arial"/>
                <a:cs typeface="Simplified Arabic"/>
              </a:rPr>
              <a:t>Quincuncial</a:t>
            </a:r>
            <a:r>
              <a:rPr lang="ar-SA" b="1" dirty="0">
                <a:latin typeface="New time roman"/>
                <a:ea typeface="Arial"/>
                <a:cs typeface="Simplified Arabic"/>
              </a:rPr>
              <a:t>: يتميز هذا الشكل من الترتيب بوجود ورقتين خارجيتين وورقتين داخليتين وورقة خامسة طرف منها خارجي واخر داخلي. كما في الورد (الاشرفي) غير المهجن</a:t>
            </a:r>
            <a:endParaRPr lang="en-US"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3352800" cy="684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27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855" y="4919008"/>
            <a:ext cx="9157855" cy="1938992"/>
          </a:xfrm>
          <a:prstGeom prst="rect">
            <a:avLst/>
          </a:prstGeom>
        </p:spPr>
        <p:txBody>
          <a:bodyPr wrap="square">
            <a:spAutoFit/>
          </a:bodyPr>
          <a:lstStyle/>
          <a:p>
            <a:pPr marL="342900" marR="0" lvl="0" indent="-342900" algn="just" rtl="1">
              <a:spcBef>
                <a:spcPts val="0"/>
              </a:spcBef>
              <a:buFont typeface="Symbol"/>
              <a:buChar char=""/>
            </a:pPr>
            <a:r>
              <a:rPr lang="ar-SA" sz="2400" b="1" dirty="0">
                <a:solidFill>
                  <a:schemeClr val="bg1"/>
                </a:solidFill>
                <a:latin typeface="New time roman"/>
                <a:ea typeface="Arial"/>
                <a:cs typeface="Simplified Arabic"/>
              </a:rPr>
              <a:t>التناظر </a:t>
            </a:r>
            <a:r>
              <a:rPr lang="en-US" sz="2400" b="1" dirty="0">
                <a:solidFill>
                  <a:schemeClr val="bg1"/>
                </a:solidFill>
                <a:latin typeface="New time roman"/>
                <a:ea typeface="Arial"/>
                <a:cs typeface="Simplified Arabic"/>
              </a:rPr>
              <a:t>Symmetry</a:t>
            </a:r>
            <a:r>
              <a:rPr lang="ar-SA" sz="2400" b="1" dirty="0">
                <a:solidFill>
                  <a:schemeClr val="bg1"/>
                </a:solidFill>
                <a:latin typeface="New time roman"/>
                <a:ea typeface="Arial"/>
                <a:cs typeface="Simplified Arabic"/>
              </a:rPr>
              <a:t>:</a:t>
            </a:r>
            <a:endParaRPr lang="en-US" sz="2400" dirty="0">
              <a:solidFill>
                <a:schemeClr val="bg1"/>
              </a:solidFill>
              <a:latin typeface="Arial"/>
              <a:ea typeface="Arial"/>
              <a:cs typeface="Arial"/>
            </a:endParaRPr>
          </a:p>
          <a:p>
            <a:pPr marL="525780" marR="0" algn="just" rtl="1">
              <a:spcBef>
                <a:spcPts val="0"/>
              </a:spcBef>
            </a:pPr>
            <a:r>
              <a:rPr lang="ar-SA" sz="2400" dirty="0">
                <a:solidFill>
                  <a:schemeClr val="bg1"/>
                </a:solidFill>
                <a:latin typeface="New time roman"/>
                <a:ea typeface="Arial"/>
                <a:cs typeface="Simplified Arabic"/>
              </a:rPr>
              <a:t>توصف الزهرة بانها </a:t>
            </a:r>
            <a:r>
              <a:rPr lang="ar-SA" sz="2400" b="1" dirty="0">
                <a:solidFill>
                  <a:schemeClr val="bg1"/>
                </a:solidFill>
                <a:latin typeface="New time roman"/>
                <a:ea typeface="Arial"/>
                <a:cs typeface="Simplified Arabic"/>
              </a:rPr>
              <a:t>متناظرة او منتظمة</a:t>
            </a:r>
            <a:r>
              <a:rPr lang="ar-SA" sz="2400" dirty="0">
                <a:solidFill>
                  <a:schemeClr val="bg1"/>
                </a:solidFill>
                <a:latin typeface="New time roman"/>
                <a:ea typeface="Arial"/>
                <a:cs typeface="Simplified Arabic"/>
              </a:rPr>
              <a:t> </a:t>
            </a:r>
            <a:r>
              <a:rPr lang="en-US" sz="2400" dirty="0">
                <a:solidFill>
                  <a:schemeClr val="bg1"/>
                </a:solidFill>
                <a:latin typeface="New time roman"/>
                <a:ea typeface="Arial"/>
                <a:cs typeface="Simplified Arabic"/>
              </a:rPr>
              <a:t>regular (symmetrical)</a:t>
            </a:r>
            <a:r>
              <a:rPr lang="ar-SA" sz="2400" dirty="0">
                <a:solidFill>
                  <a:schemeClr val="bg1"/>
                </a:solidFill>
                <a:latin typeface="New time roman"/>
                <a:ea typeface="Arial"/>
                <a:cs typeface="Simplified Arabic"/>
              </a:rPr>
              <a:t> ان كان بالإمكان قطعها الى نصفين متشابهين بأمرار مستو واحد او اكثر خلالها. وتكون </a:t>
            </a:r>
            <a:r>
              <a:rPr lang="ar-SA" sz="2400" b="1" dirty="0">
                <a:solidFill>
                  <a:schemeClr val="bg1"/>
                </a:solidFill>
                <a:latin typeface="New time roman"/>
                <a:ea typeface="Arial"/>
                <a:cs typeface="Simplified Arabic"/>
              </a:rPr>
              <a:t>عديمة التناظر</a:t>
            </a:r>
            <a:r>
              <a:rPr lang="ar-SA" sz="2400" dirty="0">
                <a:solidFill>
                  <a:schemeClr val="bg1"/>
                </a:solidFill>
                <a:latin typeface="New time roman"/>
                <a:ea typeface="Arial"/>
                <a:cs typeface="Simplified Arabic"/>
              </a:rPr>
              <a:t> </a:t>
            </a:r>
            <a:r>
              <a:rPr lang="en-US" sz="2400" dirty="0">
                <a:solidFill>
                  <a:schemeClr val="bg1"/>
                </a:solidFill>
                <a:latin typeface="New time roman"/>
                <a:ea typeface="Arial"/>
                <a:cs typeface="Simplified Arabic"/>
              </a:rPr>
              <a:t>irregular (asymmetrical)</a:t>
            </a:r>
            <a:r>
              <a:rPr lang="ar-SA" sz="2400" dirty="0">
                <a:solidFill>
                  <a:schemeClr val="bg1"/>
                </a:solidFill>
                <a:latin typeface="New time roman"/>
                <a:ea typeface="Arial"/>
                <a:cs typeface="Simplified Arabic"/>
              </a:rPr>
              <a:t> ان تعذر الحصول على نصفين متشابهين من امرار مستو خلالها مثل زهرة موز الفحل.</a:t>
            </a:r>
            <a:endParaRPr lang="en-US" sz="2400" dirty="0">
              <a:solidFill>
                <a:schemeClr val="bg1"/>
              </a:solidFill>
              <a:effectLst/>
              <a:latin typeface="Arial"/>
              <a:ea typeface="Arial"/>
              <a:cs typeface="Arial"/>
            </a:endParaRPr>
          </a:p>
        </p:txBody>
      </p:sp>
    </p:spTree>
    <p:extLst>
      <p:ext uri="{BB962C8B-B14F-4D97-AF65-F5344CB8AC3E}">
        <p14:creationId xmlns:p14="http://schemas.microsoft.com/office/powerpoint/2010/main" val="628413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580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36663"/>
            <a:ext cx="864096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22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727325"/>
            <a:ext cx="9172576"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522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831975"/>
            <a:ext cx="1012507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549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355600"/>
            <a:ext cx="8372475"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30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979613"/>
            <a:ext cx="9286876"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10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05600" y="0"/>
            <a:ext cx="2431472" cy="5632311"/>
          </a:xfrm>
          <a:prstGeom prst="rect">
            <a:avLst/>
          </a:prstGeom>
        </p:spPr>
        <p:txBody>
          <a:bodyPr wrap="square">
            <a:spAutoFit/>
          </a:bodyPr>
          <a:lstStyle/>
          <a:p>
            <a:pPr algn="r" rtl="1"/>
            <a:r>
              <a:rPr lang="ar-SA" sz="2400" dirty="0" smtClean="0">
                <a:solidFill>
                  <a:schemeClr val="bg1"/>
                </a:solidFill>
                <a:effectLst/>
                <a:latin typeface="New time roman"/>
                <a:ea typeface="Arial"/>
                <a:cs typeface="Simplified Arabic"/>
              </a:rPr>
              <a:t>تنشأ الزهرة كما ينشأ أي غصن اخر من برعم خاص يقع في ابط ورقة </a:t>
            </a:r>
            <a:r>
              <a:rPr lang="en-US" sz="2400" dirty="0" smtClean="0">
                <a:solidFill>
                  <a:schemeClr val="bg1"/>
                </a:solidFill>
                <a:effectLst/>
                <a:latin typeface="New time roman"/>
                <a:ea typeface="Arial"/>
                <a:cs typeface="Simplified Arabic"/>
              </a:rPr>
              <a:t>leaf axil</a:t>
            </a:r>
            <a:r>
              <a:rPr lang="ar-SA" sz="2400" dirty="0" smtClean="0">
                <a:solidFill>
                  <a:schemeClr val="bg1"/>
                </a:solidFill>
                <a:effectLst/>
                <a:latin typeface="New time roman"/>
                <a:ea typeface="Arial"/>
                <a:cs typeface="Simplified Arabic"/>
              </a:rPr>
              <a:t> صغيرة الحجم عادة تعرف </a:t>
            </a:r>
            <a:r>
              <a:rPr lang="ar-SA" sz="2400" b="1" dirty="0" smtClean="0">
                <a:solidFill>
                  <a:schemeClr val="bg1"/>
                </a:solidFill>
                <a:effectLst/>
                <a:latin typeface="New time roman"/>
                <a:ea typeface="Arial"/>
                <a:cs typeface="Simplified Arabic"/>
              </a:rPr>
              <a:t>بالقنابة </a:t>
            </a:r>
            <a:r>
              <a:rPr lang="en-US" sz="2400" dirty="0" smtClean="0">
                <a:solidFill>
                  <a:schemeClr val="bg1"/>
                </a:solidFill>
                <a:effectLst/>
                <a:latin typeface="New time roman"/>
                <a:ea typeface="Arial"/>
                <a:cs typeface="Simplified Arabic"/>
              </a:rPr>
              <a:t>bract</a:t>
            </a:r>
            <a:r>
              <a:rPr lang="ar-SA" sz="2400" dirty="0" smtClean="0">
                <a:solidFill>
                  <a:schemeClr val="bg1"/>
                </a:solidFill>
                <a:effectLst/>
                <a:latin typeface="New time roman"/>
                <a:ea typeface="Arial"/>
                <a:cs typeface="Simplified Arabic"/>
              </a:rPr>
              <a:t>. ان الوظيفة الاساسية للزهرة هي التكاثر </a:t>
            </a:r>
            <a:r>
              <a:rPr lang="en-US" sz="2400" dirty="0" smtClean="0">
                <a:solidFill>
                  <a:schemeClr val="bg1"/>
                </a:solidFill>
                <a:effectLst/>
                <a:latin typeface="New time roman"/>
                <a:ea typeface="Arial"/>
                <a:cs typeface="Simplified Arabic"/>
              </a:rPr>
              <a:t>reproduction</a:t>
            </a:r>
            <a:r>
              <a:rPr lang="ar-SA" sz="2400" dirty="0" smtClean="0">
                <a:solidFill>
                  <a:schemeClr val="bg1"/>
                </a:solidFill>
                <a:effectLst/>
                <a:latin typeface="New time roman"/>
                <a:ea typeface="Arial"/>
                <a:cs typeface="Simplified Arabic"/>
              </a:rPr>
              <a:t> وابقاء النوع وعلى الرغم من الاعضاء الخضرية تعطينا خصائص تصنيفية مهمة الا ان الزهرة تبقى الاهم في هذا المجال، </a:t>
            </a:r>
            <a:endParaRPr lang="en-US" sz="2400" dirty="0">
              <a:solidFill>
                <a:schemeClr val="bg1"/>
              </a:solidFill>
            </a:endParaRPr>
          </a:p>
        </p:txBody>
      </p:sp>
      <p:sp>
        <p:nvSpPr>
          <p:cNvPr id="5" name="Rectangle 4"/>
          <p:cNvSpPr/>
          <p:nvPr/>
        </p:nvSpPr>
        <p:spPr>
          <a:xfrm>
            <a:off x="0" y="4953000"/>
            <a:ext cx="3657600" cy="1938992"/>
          </a:xfrm>
          <a:prstGeom prst="rect">
            <a:avLst/>
          </a:prstGeom>
        </p:spPr>
        <p:txBody>
          <a:bodyPr wrap="square">
            <a:spAutoFit/>
          </a:bodyPr>
          <a:lstStyle/>
          <a:p>
            <a:pPr algn="r" rtl="1"/>
            <a:r>
              <a:rPr lang="ar-SA" sz="2000" b="1" dirty="0" smtClean="0">
                <a:solidFill>
                  <a:schemeClr val="bg1"/>
                </a:solidFill>
                <a:effectLst/>
                <a:latin typeface="New time roman"/>
                <a:ea typeface="Arial"/>
                <a:cs typeface="Simplified Arabic"/>
              </a:rPr>
              <a:t>فهي من ناحية تتميز بصفات ثابتة تصمد امام التغيرات البيئية الطارئة ولا تتأثر بها كما تتأثر الاعضاء الخضرية، ومن ناحية اخرى تعطينا عددا كبيرا من التغايرات يفوق تلك التي تمنحها الاعضاء النباتية الاخرى كما ونوعا.</a:t>
            </a:r>
            <a:r>
              <a:rPr lang="ar-SA" sz="2000" b="1" dirty="0">
                <a:solidFill>
                  <a:schemeClr val="bg1"/>
                </a:solidFill>
                <a:ea typeface="Arial"/>
              </a:rPr>
              <a:t> </a:t>
            </a:r>
            <a:endParaRPr lang="en-US" sz="2000" b="1" dirty="0">
              <a:solidFill>
                <a:schemeClr val="bg1"/>
              </a:solidFill>
            </a:endParaRPr>
          </a:p>
        </p:txBody>
      </p:sp>
    </p:spTree>
    <p:extLst>
      <p:ext uri="{BB962C8B-B14F-4D97-AF65-F5344CB8AC3E}">
        <p14:creationId xmlns:p14="http://schemas.microsoft.com/office/powerpoint/2010/main" val="338596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2246313"/>
            <a:ext cx="89058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245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71438"/>
            <a:ext cx="9477376"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981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2836863"/>
            <a:ext cx="9439276"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516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727325"/>
            <a:ext cx="91344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928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2365375"/>
            <a:ext cx="89820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75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93700"/>
            <a:ext cx="9591676"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92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0" y="30263"/>
            <a:ext cx="4572000" cy="1938992"/>
          </a:xfrm>
          <a:prstGeom prst="rect">
            <a:avLst/>
          </a:prstGeom>
        </p:spPr>
        <p:txBody>
          <a:bodyPr>
            <a:spAutoFit/>
          </a:bodyPr>
          <a:lstStyle/>
          <a:p>
            <a:pPr algn="r" rtl="1"/>
            <a:r>
              <a:rPr lang="ar-SA" sz="2000" b="1" dirty="0" smtClean="0">
                <a:solidFill>
                  <a:schemeClr val="bg1"/>
                </a:solidFill>
                <a:effectLst/>
                <a:latin typeface="New time roman"/>
                <a:ea typeface="Arial"/>
                <a:cs typeface="Simplified Arabic"/>
              </a:rPr>
              <a:t>للأزهار اشكال واحجام كثيرة ومتباينة، فمن الصغير الذي لا يرى بالعين المجردة كزهرة عدس الماء </a:t>
            </a:r>
            <a:r>
              <a:rPr lang="en-US" sz="2000" b="1" i="1" dirty="0" err="1" smtClean="0">
                <a:solidFill>
                  <a:schemeClr val="bg1"/>
                </a:solidFill>
                <a:effectLst/>
                <a:latin typeface="New time roman"/>
                <a:ea typeface="Arial"/>
                <a:cs typeface="Simplified Arabic"/>
              </a:rPr>
              <a:t>Lemna</a:t>
            </a:r>
            <a:r>
              <a:rPr lang="en-US" sz="2000" b="1" i="1" dirty="0" smtClean="0">
                <a:solidFill>
                  <a:schemeClr val="bg1"/>
                </a:solidFill>
                <a:effectLst/>
                <a:latin typeface="New time roman"/>
                <a:ea typeface="Arial"/>
                <a:cs typeface="Simplified Arabic"/>
              </a:rPr>
              <a:t> </a:t>
            </a:r>
            <a:r>
              <a:rPr lang="en-US" sz="2000" b="1" dirty="0" smtClean="0">
                <a:solidFill>
                  <a:schemeClr val="bg1"/>
                </a:solidFill>
                <a:effectLst/>
                <a:latin typeface="New time roman"/>
                <a:ea typeface="Arial"/>
                <a:cs typeface="Simplified Arabic"/>
              </a:rPr>
              <a:t>sp.</a:t>
            </a:r>
            <a:r>
              <a:rPr lang="ar-SA" sz="2000" b="1" dirty="0" smtClean="0">
                <a:solidFill>
                  <a:schemeClr val="bg1"/>
                </a:solidFill>
                <a:effectLst/>
                <a:latin typeface="New time roman"/>
                <a:ea typeface="Arial"/>
                <a:cs typeface="Simplified Arabic"/>
              </a:rPr>
              <a:t> وزهرة الولفيا </a:t>
            </a:r>
            <a:r>
              <a:rPr lang="en-US" sz="2000" b="1" i="1" dirty="0" err="1" smtClean="0">
                <a:solidFill>
                  <a:schemeClr val="bg1"/>
                </a:solidFill>
                <a:effectLst/>
                <a:latin typeface="New time roman"/>
                <a:ea typeface="Arial"/>
                <a:cs typeface="Simplified Arabic"/>
              </a:rPr>
              <a:t>Walffia</a:t>
            </a:r>
            <a:r>
              <a:rPr lang="en-US" sz="2000" b="1" dirty="0" smtClean="0">
                <a:solidFill>
                  <a:schemeClr val="bg1"/>
                </a:solidFill>
                <a:effectLst/>
                <a:latin typeface="New time roman"/>
                <a:ea typeface="Arial"/>
                <a:cs typeface="Simplified Arabic"/>
              </a:rPr>
              <a:t> sp.</a:t>
            </a:r>
            <a:r>
              <a:rPr lang="ar-SA" sz="2000" b="1" dirty="0" smtClean="0">
                <a:solidFill>
                  <a:schemeClr val="bg1"/>
                </a:solidFill>
                <a:effectLst/>
                <a:latin typeface="New time roman"/>
                <a:ea typeface="Arial"/>
                <a:cs typeface="Simplified Arabic"/>
              </a:rPr>
              <a:t> التي لا يتجاوز مجموع اقطار 50 زهرة منها سم واحد الى زهرة اخرى يبلغ قطرها 90-120 سم كزهرة الرفليسيا </a:t>
            </a:r>
            <a:r>
              <a:rPr lang="en-US" sz="2000" b="1" i="1" dirty="0" err="1" smtClean="0">
                <a:solidFill>
                  <a:schemeClr val="bg1"/>
                </a:solidFill>
                <a:effectLst/>
                <a:latin typeface="New time roman"/>
                <a:ea typeface="Arial"/>
                <a:cs typeface="Simplified Arabic"/>
              </a:rPr>
              <a:t>Refflesia</a:t>
            </a:r>
            <a:endParaRPr lang="en-US" sz="2000" b="1" dirty="0">
              <a:solidFill>
                <a:schemeClr val="bg1"/>
              </a:solidFill>
            </a:endParaRPr>
          </a:p>
        </p:txBody>
      </p:sp>
    </p:spTree>
    <p:extLst>
      <p:ext uri="{BB962C8B-B14F-4D97-AF65-F5344CB8AC3E}">
        <p14:creationId xmlns:p14="http://schemas.microsoft.com/office/powerpoint/2010/main" val="390438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12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866" y="0"/>
            <a:ext cx="45711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0"/>
            <a:ext cx="4600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28800" y="543580"/>
            <a:ext cx="4818948" cy="523220"/>
          </a:xfrm>
          <a:prstGeom prst="rect">
            <a:avLst/>
          </a:prstGeom>
        </p:spPr>
        <p:txBody>
          <a:bodyPr wrap="none">
            <a:spAutoFit/>
          </a:bodyPr>
          <a:lstStyle/>
          <a:p>
            <a:r>
              <a:rPr lang="en-US" sz="2800" b="1" dirty="0">
                <a:solidFill>
                  <a:srgbClr val="FF0000"/>
                </a:solidFill>
                <a:latin typeface="New time roman"/>
                <a:ea typeface="Arial"/>
                <a:cs typeface="Simplified Arabic"/>
              </a:rPr>
              <a:t>Arrangement of floral parts</a:t>
            </a:r>
            <a:endParaRPr lang="en-US" sz="2800" dirty="0">
              <a:solidFill>
                <a:srgbClr val="FF0000"/>
              </a:solidFill>
            </a:endParaRPr>
          </a:p>
        </p:txBody>
      </p:sp>
      <p:sp>
        <p:nvSpPr>
          <p:cNvPr id="3" name="Rectangle 2"/>
          <p:cNvSpPr/>
          <p:nvPr/>
        </p:nvSpPr>
        <p:spPr>
          <a:xfrm>
            <a:off x="7696200" y="405825"/>
            <a:ext cx="1324402" cy="584775"/>
          </a:xfrm>
          <a:prstGeom prst="rect">
            <a:avLst/>
          </a:prstGeom>
        </p:spPr>
        <p:txBody>
          <a:bodyPr wrap="none">
            <a:spAutoFit/>
          </a:bodyPr>
          <a:lstStyle/>
          <a:p>
            <a:r>
              <a:rPr lang="en-US" sz="3200" b="1" dirty="0" smtClean="0">
                <a:effectLst/>
                <a:latin typeface="New time roman"/>
                <a:ea typeface="Arial"/>
                <a:cs typeface="Simplified Arabic"/>
              </a:rPr>
              <a:t>Spiral</a:t>
            </a:r>
            <a:endParaRPr lang="en-US" sz="3200" dirty="0"/>
          </a:p>
        </p:txBody>
      </p:sp>
      <p:sp>
        <p:nvSpPr>
          <p:cNvPr id="4" name="Rectangle 3"/>
          <p:cNvSpPr/>
          <p:nvPr/>
        </p:nvSpPr>
        <p:spPr>
          <a:xfrm>
            <a:off x="152400" y="2209800"/>
            <a:ext cx="1391728" cy="584775"/>
          </a:xfrm>
          <a:prstGeom prst="rect">
            <a:avLst/>
          </a:prstGeom>
        </p:spPr>
        <p:txBody>
          <a:bodyPr wrap="none">
            <a:spAutoFit/>
          </a:bodyPr>
          <a:lstStyle/>
          <a:p>
            <a:r>
              <a:rPr lang="en-US" sz="3200" b="1" dirty="0" smtClean="0">
                <a:effectLst/>
                <a:latin typeface="New time roman"/>
                <a:ea typeface="Arial"/>
                <a:cs typeface="Simplified Arabic"/>
              </a:rPr>
              <a:t>Cyclic</a:t>
            </a:r>
            <a:endParaRPr lang="en-US" sz="3200" dirty="0"/>
          </a:p>
        </p:txBody>
      </p:sp>
    </p:spTree>
    <p:extLst>
      <p:ext uri="{BB962C8B-B14F-4D97-AF65-F5344CB8AC3E}">
        <p14:creationId xmlns:p14="http://schemas.microsoft.com/office/powerpoint/2010/main" val="133562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926"/>
            <a:ext cx="1981200" cy="326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6925"/>
            <a:ext cx="2466975" cy="326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6926"/>
            <a:ext cx="2143125" cy="326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61952" y="361951"/>
            <a:ext cx="3276601"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3276598"/>
            <a:ext cx="9144000" cy="3452227"/>
          </a:xfrm>
          <a:prstGeom prst="rect">
            <a:avLst/>
          </a:prstGeom>
        </p:spPr>
        <p:txBody>
          <a:bodyPr wrap="square">
            <a:spAutoFit/>
          </a:bodyPr>
          <a:lstStyle/>
          <a:p>
            <a:pPr marL="342900" marR="0" lvl="0" indent="-342900" algn="just" rtl="1">
              <a:lnSpc>
                <a:spcPct val="105000"/>
              </a:lnSpc>
              <a:spcBef>
                <a:spcPts val="0"/>
              </a:spcBef>
              <a:spcAft>
                <a:spcPts val="1000"/>
              </a:spcAft>
              <a:buFont typeface="Symbol"/>
              <a:buChar char=""/>
            </a:pPr>
            <a:r>
              <a:rPr lang="ar-SA" sz="2000" b="1" dirty="0" smtClean="0">
                <a:effectLst/>
                <a:latin typeface="New time roman"/>
                <a:ea typeface="Arial"/>
                <a:cs typeface="Simplified Arabic"/>
              </a:rPr>
              <a:t>عدد الحلقات الزهرية </a:t>
            </a:r>
            <a:r>
              <a:rPr lang="ar-SA" sz="2000" b="1" dirty="0" smtClean="0">
                <a:effectLst/>
                <a:latin typeface="Arial"/>
                <a:ea typeface="Arial"/>
                <a:cs typeface="New time roman"/>
              </a:rPr>
              <a:t> </a:t>
            </a:r>
            <a:r>
              <a:rPr lang="en-US" sz="2000" b="1" dirty="0" smtClean="0">
                <a:effectLst/>
                <a:latin typeface="New time roman"/>
                <a:ea typeface="Arial"/>
                <a:cs typeface="Simplified Arabic"/>
              </a:rPr>
              <a:t>Number of whorls</a:t>
            </a:r>
            <a:r>
              <a:rPr lang="ar-SA" b="1" dirty="0" smtClean="0">
                <a:effectLst/>
                <a:latin typeface="New time roman"/>
                <a:ea typeface="Arial"/>
                <a:cs typeface="Simplified Arabic"/>
              </a:rPr>
              <a:t>:</a:t>
            </a:r>
            <a:endParaRPr lang="en-US" sz="1200" b="1" dirty="0" smtClean="0">
              <a:effectLst/>
              <a:latin typeface="Arial"/>
              <a:ea typeface="Arial"/>
              <a:cs typeface="Arial"/>
            </a:endParaRPr>
          </a:p>
          <a:p>
            <a:pPr marL="1188720" marR="0" indent="-1188720" algn="just" rtl="1">
              <a:lnSpc>
                <a:spcPct val="105000"/>
              </a:lnSpc>
              <a:spcBef>
                <a:spcPts val="0"/>
              </a:spcBef>
              <a:spcAft>
                <a:spcPts val="0"/>
              </a:spcAft>
            </a:pPr>
            <a:r>
              <a:rPr lang="en-US" b="1" dirty="0" smtClean="0">
                <a:effectLst/>
                <a:latin typeface="New time roman"/>
                <a:ea typeface="Arial"/>
                <a:cs typeface="Simplified Arabic"/>
              </a:rPr>
              <a:t>                  </a:t>
            </a:r>
            <a:r>
              <a:rPr lang="ar-SA" b="1" dirty="0" smtClean="0">
                <a:effectLst/>
                <a:latin typeface="New time roman"/>
                <a:ea typeface="Arial"/>
                <a:cs typeface="Simplified Arabic"/>
              </a:rPr>
              <a:t>يقصد بالحلقات الزهرية هو وجود التراكيب الزهرية الرئيسة من عدمه لذلك وصفت الاجزاء الزهرية بما يلي:-</a:t>
            </a:r>
            <a:endParaRPr lang="en-US" sz="1200" b="1" dirty="0" smtClean="0">
              <a:effectLst/>
              <a:latin typeface="Arial"/>
              <a:ea typeface="Arial"/>
              <a:cs typeface="Arial"/>
            </a:endParaRPr>
          </a:p>
          <a:p>
            <a:pPr marL="342900" marR="0" lvl="0" indent="-342900" algn="just" rtl="1">
              <a:lnSpc>
                <a:spcPct val="105000"/>
              </a:lnSpc>
              <a:spcBef>
                <a:spcPts val="0"/>
              </a:spcBef>
              <a:spcAft>
                <a:spcPts val="0"/>
              </a:spcAft>
              <a:buFont typeface="+mj-lt"/>
              <a:buAutoNum type="arabicPeriod"/>
            </a:pPr>
            <a:r>
              <a:rPr lang="ar-SA" b="1" dirty="0" smtClean="0">
                <a:effectLst/>
                <a:latin typeface="New time roman"/>
                <a:ea typeface="Arial"/>
                <a:cs typeface="Simplified Arabic"/>
              </a:rPr>
              <a:t>ازهار رباعية الحلقات (المحيطات) </a:t>
            </a:r>
            <a:r>
              <a:rPr lang="en-US" b="1" dirty="0" smtClean="0">
                <a:effectLst/>
                <a:latin typeface="New time roman"/>
                <a:ea typeface="Arial"/>
                <a:cs typeface="Simplified Arabic"/>
              </a:rPr>
              <a:t>tetracyclic</a:t>
            </a:r>
            <a:r>
              <a:rPr lang="ar-SA" b="1" dirty="0" smtClean="0">
                <a:effectLst/>
                <a:latin typeface="New time roman"/>
                <a:ea typeface="Arial"/>
                <a:cs typeface="Simplified Arabic"/>
              </a:rPr>
              <a:t>: وهي الزهرة التي تحتوي على اربع حلقات من الاجزاء الزهرية. كأزهار اللهانة </a:t>
            </a:r>
            <a:r>
              <a:rPr lang="en-US" b="1" i="1" dirty="0" smtClean="0">
                <a:effectLst/>
                <a:latin typeface="New time roman"/>
                <a:ea typeface="Arial"/>
                <a:cs typeface="Simplified Arabic"/>
              </a:rPr>
              <a:t>Brassica</a:t>
            </a:r>
            <a:r>
              <a:rPr lang="en-US" b="1" i="1" dirty="0" smtClean="0">
                <a:effectLst/>
                <a:latin typeface="Simplified Arabic"/>
                <a:ea typeface="Arial"/>
                <a:cs typeface="Arial"/>
              </a:rPr>
              <a:t> </a:t>
            </a:r>
            <a:r>
              <a:rPr lang="ar-SA" b="1" dirty="0" smtClean="0">
                <a:effectLst/>
                <a:latin typeface="New time roman"/>
                <a:ea typeface="Arial"/>
                <a:cs typeface="Simplified Arabic"/>
              </a:rPr>
              <a:t>والمنثور </a:t>
            </a:r>
            <a:r>
              <a:rPr lang="en-US" b="1" i="1" dirty="0" err="1" smtClean="0">
                <a:effectLst/>
                <a:latin typeface="New time roman"/>
                <a:ea typeface="Arial"/>
                <a:cs typeface="Simplified Arabic"/>
              </a:rPr>
              <a:t>Mantthiola</a:t>
            </a:r>
            <a:r>
              <a:rPr lang="ar-SA" b="1" i="1" dirty="0" smtClean="0">
                <a:effectLst/>
                <a:latin typeface="New time roman"/>
                <a:ea typeface="Arial"/>
                <a:cs typeface="Simplified Arabic"/>
              </a:rPr>
              <a:t>.</a:t>
            </a:r>
            <a:endParaRPr lang="en-US" sz="1200" b="1" dirty="0" smtClean="0">
              <a:effectLst/>
              <a:latin typeface="Arial"/>
              <a:ea typeface="Arial"/>
              <a:cs typeface="Arial"/>
            </a:endParaRPr>
          </a:p>
          <a:p>
            <a:pPr marL="342900" marR="0" lvl="0" indent="-342900" algn="just" rtl="1">
              <a:lnSpc>
                <a:spcPct val="105000"/>
              </a:lnSpc>
              <a:spcBef>
                <a:spcPts val="0"/>
              </a:spcBef>
              <a:spcAft>
                <a:spcPts val="0"/>
              </a:spcAft>
              <a:buFont typeface="+mj-lt"/>
              <a:buAutoNum type="arabicPeriod"/>
            </a:pPr>
            <a:r>
              <a:rPr lang="ar-SA" b="1" dirty="0" smtClean="0">
                <a:effectLst/>
                <a:latin typeface="New time roman"/>
                <a:ea typeface="Arial"/>
                <a:cs typeface="Simplified Arabic"/>
              </a:rPr>
              <a:t>ازهار ثلاثية الحلقات </a:t>
            </a:r>
            <a:r>
              <a:rPr lang="en-US" b="1" dirty="0" smtClean="0">
                <a:effectLst/>
                <a:latin typeface="New time roman"/>
                <a:ea typeface="Arial"/>
                <a:cs typeface="Simplified Arabic"/>
              </a:rPr>
              <a:t>tricyclic</a:t>
            </a:r>
            <a:r>
              <a:rPr lang="ar-SA" b="1" dirty="0" smtClean="0">
                <a:effectLst/>
                <a:latin typeface="New time roman"/>
                <a:ea typeface="Arial"/>
                <a:cs typeface="Simplified Arabic"/>
              </a:rPr>
              <a:t>: ان احتوت الزهرة على ثلاثة حلقات مثل زهرة لا لا عباس </a:t>
            </a:r>
            <a:r>
              <a:rPr lang="en-US" b="1" i="1" dirty="0" smtClean="0">
                <a:effectLst/>
                <a:latin typeface="New time roman"/>
                <a:ea typeface="Arial"/>
                <a:cs typeface="Simplified Arabic"/>
              </a:rPr>
              <a:t>Mirabilis</a:t>
            </a:r>
            <a:r>
              <a:rPr lang="en-US" b="1" i="1" dirty="0" smtClean="0">
                <a:effectLst/>
                <a:latin typeface="Simplified Arabic"/>
                <a:ea typeface="Arial"/>
                <a:cs typeface="Arial"/>
              </a:rPr>
              <a:t> </a:t>
            </a:r>
            <a:r>
              <a:rPr lang="ar-SA" b="1" dirty="0" smtClean="0">
                <a:effectLst/>
                <a:latin typeface="New time roman"/>
                <a:ea typeface="Arial"/>
                <a:cs typeface="Simplified Arabic"/>
              </a:rPr>
              <a:t>(عديمة التويج).</a:t>
            </a:r>
            <a:endParaRPr lang="en-US" sz="1200" b="1" dirty="0" smtClean="0">
              <a:effectLst/>
              <a:latin typeface="Arial"/>
              <a:ea typeface="Arial"/>
              <a:cs typeface="Arial"/>
            </a:endParaRPr>
          </a:p>
          <a:p>
            <a:pPr marL="342900" marR="0" lvl="0" indent="-342900" algn="just" rtl="1">
              <a:lnSpc>
                <a:spcPct val="105000"/>
              </a:lnSpc>
              <a:spcBef>
                <a:spcPts val="0"/>
              </a:spcBef>
              <a:spcAft>
                <a:spcPts val="0"/>
              </a:spcAft>
              <a:buFont typeface="+mj-lt"/>
              <a:buAutoNum type="arabicPeriod"/>
            </a:pPr>
            <a:r>
              <a:rPr lang="ar-SA" b="1" dirty="0" smtClean="0">
                <a:effectLst/>
                <a:latin typeface="New time roman"/>
                <a:ea typeface="Arial"/>
                <a:cs typeface="Simplified Arabic"/>
              </a:rPr>
              <a:t>ازهار ثنائية الحلقات </a:t>
            </a:r>
            <a:r>
              <a:rPr lang="en-US" b="1" dirty="0" err="1" smtClean="0">
                <a:effectLst/>
                <a:latin typeface="New time roman"/>
                <a:ea typeface="Arial"/>
                <a:cs typeface="Simplified Arabic"/>
              </a:rPr>
              <a:t>dicyclic</a:t>
            </a:r>
            <a:r>
              <a:rPr lang="ar-SA" b="1" dirty="0" smtClean="0">
                <a:effectLst/>
                <a:latin typeface="New time roman"/>
                <a:ea typeface="Arial"/>
                <a:cs typeface="Simplified Arabic"/>
              </a:rPr>
              <a:t>: اذا وجدت حلقتان من الاجزاء الزهرية كما في انواع العائلة النجيلية.</a:t>
            </a:r>
            <a:endParaRPr lang="en-US" sz="1200" b="1" dirty="0" smtClean="0">
              <a:effectLst/>
              <a:latin typeface="Arial"/>
              <a:ea typeface="Arial"/>
              <a:cs typeface="Arial"/>
            </a:endParaRPr>
          </a:p>
          <a:p>
            <a:pPr marL="342900" marR="0" lvl="0" indent="-342900" algn="just" rtl="1">
              <a:lnSpc>
                <a:spcPct val="105000"/>
              </a:lnSpc>
              <a:spcBef>
                <a:spcPts val="0"/>
              </a:spcBef>
              <a:spcAft>
                <a:spcPts val="0"/>
              </a:spcAft>
              <a:buFont typeface="+mj-lt"/>
              <a:buAutoNum type="arabicPeriod"/>
            </a:pPr>
            <a:r>
              <a:rPr lang="ar-SA" b="1" dirty="0" smtClean="0">
                <a:effectLst/>
                <a:latin typeface="New time roman"/>
                <a:ea typeface="Arial"/>
                <a:cs typeface="Simplified Arabic"/>
              </a:rPr>
              <a:t>ازهار احادية الحلقة </a:t>
            </a:r>
            <a:r>
              <a:rPr lang="en-US" b="1" dirty="0" smtClean="0">
                <a:effectLst/>
                <a:latin typeface="New time roman"/>
                <a:ea typeface="Arial"/>
                <a:cs typeface="Simplified Arabic"/>
              </a:rPr>
              <a:t>monocyclic</a:t>
            </a:r>
            <a:r>
              <a:rPr lang="ar-SA" b="1" dirty="0" smtClean="0">
                <a:effectLst/>
                <a:latin typeface="New time roman"/>
                <a:ea typeface="Arial"/>
                <a:cs typeface="Simplified Arabic"/>
              </a:rPr>
              <a:t>: حيث لا يبقى من الزهرة غير سداة واحدة او مدقة واحدة كما في بنت القنصل </a:t>
            </a:r>
            <a:r>
              <a:rPr lang="en-US" b="1" i="1" dirty="0" smtClean="0">
                <a:effectLst/>
                <a:latin typeface="New time roman"/>
                <a:ea typeface="Arial"/>
                <a:cs typeface="Simplified Arabic"/>
              </a:rPr>
              <a:t>Euphorbia</a:t>
            </a:r>
            <a:r>
              <a:rPr lang="en-US" b="1" i="1" dirty="0" smtClean="0">
                <a:effectLst/>
                <a:latin typeface="Simplified Arabic"/>
                <a:ea typeface="Arial"/>
                <a:cs typeface="Arial"/>
              </a:rPr>
              <a:t> </a:t>
            </a:r>
            <a:r>
              <a:rPr lang="ar-SA" b="1" dirty="0" smtClean="0">
                <a:effectLst/>
                <a:latin typeface="New time roman"/>
                <a:ea typeface="Arial"/>
                <a:cs typeface="Simplified Arabic"/>
              </a:rPr>
              <a:t>وعدس الماء. </a:t>
            </a:r>
            <a:endParaRPr lang="en-US" sz="1200" b="1" dirty="0" smtClean="0">
              <a:effectLst/>
              <a:latin typeface="Arial"/>
              <a:ea typeface="Arial"/>
              <a:cs typeface="Arial"/>
            </a:endParaRPr>
          </a:p>
          <a:p>
            <a:pPr marL="457200" marR="0" algn="just" rtl="1">
              <a:lnSpc>
                <a:spcPct val="105000"/>
              </a:lnSpc>
              <a:spcBef>
                <a:spcPts val="0"/>
              </a:spcBef>
              <a:spcAft>
                <a:spcPts val="1000"/>
              </a:spcAft>
            </a:pPr>
            <a:r>
              <a:rPr lang="ar-SA" b="1" dirty="0" smtClean="0">
                <a:effectLst/>
                <a:latin typeface="New time roman"/>
                <a:ea typeface="Arial"/>
                <a:cs typeface="Simplified Arabic"/>
              </a:rPr>
              <a:t>يحدث في كثير من الانواع النباتية ان تتكرر واحدة او اكثر من الحلقات فتصبح خماسية </a:t>
            </a:r>
            <a:r>
              <a:rPr lang="en-US" b="1" dirty="0" err="1" smtClean="0">
                <a:effectLst/>
                <a:latin typeface="New time roman"/>
                <a:ea typeface="Arial"/>
                <a:cs typeface="Simplified Arabic"/>
              </a:rPr>
              <a:t>pentacyclic</a:t>
            </a:r>
            <a:r>
              <a:rPr lang="ar-SA" b="1" dirty="0" smtClean="0">
                <a:effectLst/>
                <a:latin typeface="New time roman"/>
                <a:ea typeface="Arial"/>
                <a:cs typeface="Simplified Arabic"/>
              </a:rPr>
              <a:t> او سداسية </a:t>
            </a:r>
            <a:r>
              <a:rPr lang="en-US" b="1" dirty="0" err="1" smtClean="0">
                <a:effectLst/>
                <a:latin typeface="New time roman"/>
                <a:ea typeface="Arial"/>
                <a:cs typeface="Simplified Arabic"/>
              </a:rPr>
              <a:t>hexacyclic</a:t>
            </a:r>
            <a:r>
              <a:rPr lang="ar-SA" b="1" dirty="0" smtClean="0">
                <a:effectLst/>
                <a:latin typeface="New time roman"/>
                <a:ea typeface="Arial"/>
                <a:cs typeface="Simplified Arabic"/>
              </a:rPr>
              <a:t> او عديدة الحلقات </a:t>
            </a:r>
            <a:r>
              <a:rPr lang="en-US" b="1" dirty="0" smtClean="0">
                <a:effectLst/>
                <a:latin typeface="New time roman"/>
                <a:ea typeface="Arial"/>
                <a:cs typeface="Simplified Arabic"/>
              </a:rPr>
              <a:t>polycyclic</a:t>
            </a:r>
            <a:r>
              <a:rPr lang="ar-SA" b="1" dirty="0" smtClean="0">
                <a:effectLst/>
                <a:latin typeface="New time roman"/>
                <a:ea typeface="Arial"/>
                <a:cs typeface="Simplified Arabic"/>
              </a:rPr>
              <a:t>. </a:t>
            </a:r>
            <a:endParaRPr lang="en-US" sz="1200" b="1" dirty="0">
              <a:effectLst/>
              <a:latin typeface="Arial"/>
              <a:ea typeface="Arial"/>
              <a:cs typeface="Arial"/>
            </a:endParaRPr>
          </a:p>
        </p:txBody>
      </p:sp>
    </p:spTree>
    <p:extLst>
      <p:ext uri="{BB962C8B-B14F-4D97-AF65-F5344CB8AC3E}">
        <p14:creationId xmlns:p14="http://schemas.microsoft.com/office/powerpoint/2010/main" val="335112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6096001" y="3718679"/>
            <a:ext cx="304799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ثلاثية الاجزاء الزهرية </a:t>
            </a:r>
            <a:r>
              <a:rPr kumimoji="0" lang="en-US" b="1" i="0" u="none" strike="noStrike" cap="none" normalizeH="0" baseline="0" dirty="0" err="1" smtClean="0">
                <a:ln>
                  <a:noFill/>
                </a:ln>
                <a:solidFill>
                  <a:schemeClr val="tx1"/>
                </a:solidFill>
                <a:effectLst/>
                <a:latin typeface="New time roman" charset="0"/>
                <a:ea typeface="Arial" pitchFamily="34" charset="0"/>
                <a:cs typeface="Simplified Arabic" pitchFamily="18" charset="-78"/>
              </a:rPr>
              <a:t>trimerous</a:t>
            </a:r>
            <a:r>
              <a:rPr kumimoji="0" lang="ar-SA"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الزهرة التي تبنى على اساس العدد ثلاثة او مضاعفاته تحتوي في كل حلقة من حلقاتها على ثلاثة من الاجزاء الزهرية، أي قد تحتوي على ثلاث اوراق كأسية وثلاث اوراق تويجية وثلاث اسدية وربما ثلاث كرابل (غالبا ملتحمة مع بعضها البعض)، وتكتب ايضا </a:t>
            </a:r>
            <a:r>
              <a:rPr kumimoji="0" lang="en-US" b="1" i="0" u="none" strike="noStrike" cap="none" normalizeH="0" baseline="0" dirty="0" smtClean="0">
                <a:ln>
                  <a:noFill/>
                </a:ln>
                <a:solidFill>
                  <a:schemeClr val="tx1"/>
                </a:solidFill>
                <a:effectLst/>
                <a:latin typeface="New time roman" charset="0"/>
                <a:ea typeface="Arial" pitchFamily="34" charset="0"/>
                <a:cs typeface="Simplified Arabic" pitchFamily="18" charset="-78"/>
              </a:rPr>
              <a:t>3-merous</a:t>
            </a:r>
            <a:r>
              <a:rPr kumimoji="0" lang="ar-SA"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وتتميز بهذا النمط من الترتيب ازهار ذات الفلقة الواحدة كالزنبق ونخيل التمر والبصل.</a:t>
            </a:r>
            <a:r>
              <a:rPr kumimoji="0" lang="ar-SA"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ar-SA" b="1" i="0" u="none" strike="noStrike" cap="none" normalizeH="0" baseline="0" dirty="0" smtClean="0">
              <a:ln>
                <a:noFill/>
              </a:ln>
              <a:solidFill>
                <a:schemeClr val="tx1"/>
              </a:solidFill>
              <a:effectLst/>
              <a:latin typeface="Arial" pitchFamily="34" charset="0"/>
              <a:cs typeface="Arial" pitchFamily="34" charset="0"/>
            </a:endParaRP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36" y="0"/>
            <a:ext cx="3176155" cy="371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2663536" cy="371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24200" y="3718679"/>
            <a:ext cx="2511136" cy="1938992"/>
          </a:xfrm>
          <a:prstGeom prst="rect">
            <a:avLst/>
          </a:prstGeom>
        </p:spPr>
        <p:txBody>
          <a:bodyPr wrap="square">
            <a:spAutoFit/>
          </a:bodyPr>
          <a:lstStyle/>
          <a:p>
            <a:pPr algn="r" rtl="1"/>
            <a:r>
              <a:rPr lang="ar-SA" sz="2000" b="1" dirty="0" smtClean="0">
                <a:effectLst/>
                <a:latin typeface="New time roman"/>
                <a:ea typeface="Arial"/>
                <a:cs typeface="Simplified Arabic"/>
              </a:rPr>
              <a:t>وتكون الزهرة رباعية الاجزاء الزهرية  وتسمى </a:t>
            </a:r>
            <a:r>
              <a:rPr lang="en-US" sz="2000" b="1" dirty="0" smtClean="0">
                <a:effectLst/>
                <a:latin typeface="New time roman"/>
                <a:ea typeface="Arial"/>
                <a:cs typeface="Simplified Arabic"/>
              </a:rPr>
              <a:t>4-merous</a:t>
            </a:r>
            <a:r>
              <a:rPr lang="ar-SA" sz="2000" b="1" dirty="0" smtClean="0">
                <a:effectLst/>
                <a:latin typeface="New time roman"/>
                <a:ea typeface="Arial"/>
                <a:cs typeface="Simplified Arabic"/>
              </a:rPr>
              <a:t> ان احتوت على اربع قطع في كل منها كما في ازهار العائلة الصليبية كالفجل والقرنابيط والخردل.</a:t>
            </a:r>
            <a:r>
              <a:rPr lang="ar-SA" sz="2000" b="1" dirty="0">
                <a:ea typeface="Arial"/>
              </a:rPr>
              <a:t> </a:t>
            </a:r>
            <a:endParaRPr lang="en-US" sz="2000" b="1" dirty="0"/>
          </a:p>
        </p:txBody>
      </p:sp>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1"/>
            <a:ext cx="2926774" cy="371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1564" y="3733800"/>
            <a:ext cx="2947556" cy="2031325"/>
          </a:xfrm>
          <a:prstGeom prst="rect">
            <a:avLst/>
          </a:prstGeom>
        </p:spPr>
        <p:txBody>
          <a:bodyPr wrap="square">
            <a:spAutoFit/>
          </a:bodyPr>
          <a:lstStyle/>
          <a:p>
            <a:pPr marL="342900" marR="0" lvl="0" indent="-342900" algn="just" rtl="1">
              <a:lnSpc>
                <a:spcPct val="105000"/>
              </a:lnSpc>
              <a:spcBef>
                <a:spcPts val="0"/>
              </a:spcBef>
              <a:spcAft>
                <a:spcPts val="1000"/>
              </a:spcAft>
              <a:buFont typeface="+mj-lt"/>
              <a:buAutoNum type="alphaUcPeriod"/>
            </a:pPr>
            <a:r>
              <a:rPr lang="ar-SA" sz="2400" dirty="0" smtClean="0">
                <a:effectLst/>
                <a:latin typeface="New time roman"/>
                <a:ea typeface="Arial"/>
                <a:cs typeface="Simplified Arabic"/>
              </a:rPr>
              <a:t>خماسية الاجزاء  الزهرية     وتسمى </a:t>
            </a:r>
            <a:r>
              <a:rPr lang="en-US" sz="2400" dirty="0" smtClean="0">
                <a:effectLst/>
                <a:latin typeface="New time roman"/>
                <a:ea typeface="Arial"/>
                <a:cs typeface="Simplified Arabic"/>
              </a:rPr>
              <a:t>5-merous</a:t>
            </a:r>
            <a:r>
              <a:rPr lang="ar-SA" sz="2400" dirty="0" smtClean="0">
                <a:effectLst/>
                <a:latin typeface="New time roman"/>
                <a:ea typeface="Arial"/>
                <a:cs typeface="Simplified Arabic"/>
              </a:rPr>
              <a:t> كما في الكتان </a:t>
            </a:r>
            <a:r>
              <a:rPr lang="en-US" sz="2400" i="1" dirty="0" err="1" smtClean="0">
                <a:effectLst/>
                <a:latin typeface="New time roman"/>
                <a:ea typeface="Arial"/>
                <a:cs typeface="Simplified Arabic"/>
              </a:rPr>
              <a:t>Linum</a:t>
            </a:r>
            <a:r>
              <a:rPr lang="en-US" sz="2400" i="1" dirty="0" smtClean="0">
                <a:effectLst/>
                <a:latin typeface="Simplified Arabic"/>
                <a:ea typeface="Arial"/>
                <a:cs typeface="Arial"/>
              </a:rPr>
              <a:t> </a:t>
            </a:r>
            <a:r>
              <a:rPr lang="ar-SA" sz="2400" dirty="0" smtClean="0">
                <a:effectLst/>
                <a:latin typeface="New time roman"/>
                <a:ea typeface="Arial"/>
                <a:cs typeface="Simplified Arabic"/>
              </a:rPr>
              <a:t>والبوري </a:t>
            </a:r>
            <a:r>
              <a:rPr lang="en-US" sz="2400" i="1" dirty="0" err="1" smtClean="0">
                <a:effectLst/>
                <a:latin typeface="New time roman"/>
                <a:ea typeface="Arial"/>
                <a:cs typeface="Simplified Arabic"/>
              </a:rPr>
              <a:t>Pentunia</a:t>
            </a:r>
            <a:r>
              <a:rPr lang="en-US" sz="2400" i="1" dirty="0" smtClean="0">
                <a:effectLst/>
                <a:latin typeface="Simplified Arabic"/>
                <a:ea typeface="Arial"/>
                <a:cs typeface="Arial"/>
              </a:rPr>
              <a:t> </a:t>
            </a:r>
            <a:r>
              <a:rPr lang="ar-SA" sz="2400" dirty="0" smtClean="0">
                <a:effectLst/>
                <a:latin typeface="New time roman"/>
                <a:ea typeface="Arial"/>
                <a:cs typeface="Simplified Arabic"/>
              </a:rPr>
              <a:t>والزيزفون </a:t>
            </a:r>
            <a:r>
              <a:rPr lang="en-US" sz="2400" i="1" dirty="0" err="1" smtClean="0">
                <a:effectLst/>
                <a:latin typeface="New time roman"/>
                <a:ea typeface="Arial"/>
                <a:cs typeface="Simplified Arabic"/>
              </a:rPr>
              <a:t>Tilia</a:t>
            </a:r>
            <a:r>
              <a:rPr lang="ar-SA" sz="2400" i="1" dirty="0" smtClean="0">
                <a:effectLst/>
                <a:latin typeface="New time roman"/>
                <a:ea typeface="Arial"/>
                <a:cs typeface="Simplified Arabic"/>
              </a:rPr>
              <a:t>.</a:t>
            </a:r>
            <a:endParaRPr lang="en-US" sz="2400" dirty="0">
              <a:effectLst/>
              <a:latin typeface="Arial"/>
              <a:ea typeface="Arial"/>
              <a:cs typeface="Arial"/>
            </a:endParaRPr>
          </a:p>
        </p:txBody>
      </p:sp>
    </p:spTree>
    <p:extLst>
      <p:ext uri="{BB962C8B-B14F-4D97-AF65-F5344CB8AC3E}">
        <p14:creationId xmlns:p14="http://schemas.microsoft.com/office/powerpoint/2010/main" val="355414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43600" y="13855"/>
            <a:ext cx="3241964" cy="6740307"/>
          </a:xfrm>
          <a:prstGeom prst="rect">
            <a:avLst/>
          </a:prstGeom>
        </p:spPr>
        <p:txBody>
          <a:bodyPr wrap="square">
            <a:spAutoFit/>
          </a:bodyPr>
          <a:lstStyle/>
          <a:p>
            <a:pPr marR="0" lvl="0" algn="just" rtl="1">
              <a:spcBef>
                <a:spcPts val="0"/>
              </a:spcBef>
            </a:pPr>
            <a:r>
              <a:rPr lang="ar-SA" sz="2400" b="1" dirty="0" smtClean="0">
                <a:solidFill>
                  <a:schemeClr val="bg1"/>
                </a:solidFill>
                <a:effectLst/>
                <a:latin typeface="New time roman"/>
                <a:ea typeface="Arial"/>
                <a:cs typeface="Simplified Arabic"/>
              </a:rPr>
              <a:t>عديدة الاجزاء الزهرية </a:t>
            </a:r>
            <a:r>
              <a:rPr lang="en-US" sz="2400" b="1" dirty="0" err="1" smtClean="0">
                <a:solidFill>
                  <a:schemeClr val="bg1"/>
                </a:solidFill>
                <a:effectLst/>
                <a:latin typeface="New time roman"/>
                <a:ea typeface="Arial"/>
                <a:cs typeface="Simplified Arabic"/>
              </a:rPr>
              <a:t>polymerous</a:t>
            </a:r>
            <a:r>
              <a:rPr lang="ar-SA" sz="2400" b="1" dirty="0" smtClean="0">
                <a:solidFill>
                  <a:schemeClr val="bg1"/>
                </a:solidFill>
                <a:effectLst/>
                <a:latin typeface="New time roman"/>
                <a:ea typeface="Arial"/>
                <a:cs typeface="Simplified Arabic"/>
              </a:rPr>
              <a:t>: ان زادت الاجزاء الزهرية عن خمسة في الحلقة الواحدة  </a:t>
            </a:r>
            <a:endParaRPr lang="en-US" sz="2400" b="1" dirty="0" smtClean="0">
              <a:solidFill>
                <a:schemeClr val="bg1"/>
              </a:solidFill>
              <a:effectLst/>
              <a:latin typeface="Arial"/>
              <a:ea typeface="Arial"/>
              <a:cs typeface="Arial"/>
            </a:endParaRPr>
          </a:p>
          <a:p>
            <a:pPr marL="457200" marR="0" algn="just" rtl="1">
              <a:spcBef>
                <a:spcPts val="0"/>
              </a:spcBef>
            </a:pPr>
            <a:r>
              <a:rPr lang="ar-SA" sz="2400" b="1" dirty="0" smtClean="0">
                <a:solidFill>
                  <a:schemeClr val="bg1"/>
                </a:solidFill>
                <a:effectLst/>
                <a:latin typeface="New time roman"/>
                <a:ea typeface="Arial"/>
                <a:cs typeface="Simplified Arabic"/>
              </a:rPr>
              <a:t>وتتميز ازهار ذات الفلقتين بانها رباعية او خماسية او مضاعفاتهما. ولا يشترط ان يكون عدد الاسدية والكرابل(الاوراق السبورية التي تتكون منها المدقة) مساويا لعدد الاوراق التويجية والكأسية في جميع الحالات فقد تكون اكثر او اقل اذ ان هذا الاصطلاح يقتصر في الغالب على الكأس والتويج وهو مايعرف بالغلاف الزهري.</a:t>
            </a:r>
            <a:endParaRPr lang="en-US" sz="2400" b="1" dirty="0">
              <a:solidFill>
                <a:schemeClr val="bg1"/>
              </a:solidFill>
              <a:effectLst/>
              <a:latin typeface="Arial"/>
              <a:ea typeface="Arial"/>
              <a:cs typeface="Arial"/>
            </a:endParaRPr>
          </a:p>
        </p:txBody>
      </p:sp>
    </p:spTree>
    <p:extLst>
      <p:ext uri="{BB962C8B-B14F-4D97-AF65-F5344CB8AC3E}">
        <p14:creationId xmlns:p14="http://schemas.microsoft.com/office/powerpoint/2010/main" val="1431464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327</TotalTime>
  <Words>1530</Words>
  <Application>Microsoft Office PowerPoint</Application>
  <PresentationFormat>عرض على الشاشة (3:4)‏</PresentationFormat>
  <Paragraphs>49</Paragraphs>
  <Slides>35</Slides>
  <Notes>0</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أوستن</vt:lpstr>
      <vt:lpstr> الازهار- تصنيف نبات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dc:creator>
  <cp:lastModifiedBy>ahmed</cp:lastModifiedBy>
  <cp:revision>28</cp:revision>
  <dcterms:created xsi:type="dcterms:W3CDTF">2017-03-14T17:27:28Z</dcterms:created>
  <dcterms:modified xsi:type="dcterms:W3CDTF">2021-02-21T04:04:15Z</dcterms:modified>
</cp:coreProperties>
</file>